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19"/>
  </p:notesMasterIdLst>
  <p:sldIdLst>
    <p:sldId id="283" r:id="rId3"/>
    <p:sldId id="306" r:id="rId4"/>
    <p:sldId id="298" r:id="rId5"/>
    <p:sldId id="301" r:id="rId6"/>
    <p:sldId id="300" r:id="rId7"/>
    <p:sldId id="299" r:id="rId8"/>
    <p:sldId id="305" r:id="rId9"/>
    <p:sldId id="309" r:id="rId10"/>
    <p:sldId id="297" r:id="rId11"/>
    <p:sldId id="296" r:id="rId12"/>
    <p:sldId id="302" r:id="rId13"/>
    <p:sldId id="304" r:id="rId14"/>
    <p:sldId id="307" r:id="rId15"/>
    <p:sldId id="310" r:id="rId16"/>
    <p:sldId id="311" r:id="rId17"/>
    <p:sldId id="291" r:id="rId18"/>
  </p:sldIdLst>
  <p:sldSz cx="9144000" cy="5143500" type="screen16x9"/>
  <p:notesSz cx="6858000" cy="9144000"/>
  <p:embeddedFontLst>
    <p:embeddedFont>
      <p:font typeface="Aachen" panose="02020500000000000000" pitchFamily="18" charset="0"/>
      <p:bold r:id="rId20"/>
    </p:embeddedFont>
    <p:embeddedFont>
      <p:font typeface="Playfair Display" panose="00000500000000000000" pitchFamily="2" charset="0"/>
      <p:regular r:id="rId21"/>
      <p:bold r:id="rId22"/>
      <p:italic r:id="rId23"/>
      <p:boldItalic r:id="rId24"/>
    </p:embeddedFont>
    <p:embeddedFont>
      <p:font typeface="Pontano Sans" panose="020B0604020202020204" charset="0"/>
      <p:regular r:id="rId25"/>
    </p:embeddedFont>
    <p:embeddedFont>
      <p:font typeface="Times" panose="020B0500000000000000"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5" autoAdjust="0"/>
    <p:restoredTop sz="95196" autoAdjust="0"/>
  </p:normalViewPr>
  <p:slideViewPr>
    <p:cSldViewPr snapToGrid="0" showGuides="1">
      <p:cViewPr varScale="1">
        <p:scale>
          <a:sx n="103" d="100"/>
          <a:sy n="103" d="100"/>
        </p:scale>
        <p:origin x="55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a:p>
            <a:endParaRPr lang="vi-V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a:buChar char="●"/>
              <a:defRPr/>
            </a:pPr>
            <a:r>
              <a:rPr kumimoji="0" lang="vi-VN" sz="1100" b="0" i="0" u="none" strike="noStrike" kern="0" cap="none" spc="0" normalizeH="0" baseline="0" noProof="0" dirty="0">
                <a:ln>
                  <a:noFill/>
                </a:ln>
                <a:solidFill>
                  <a:srgbClr val="000000"/>
                </a:solidFill>
                <a:effectLst/>
                <a:uLnTx/>
                <a:uFillTx/>
                <a:latin typeface="Arial" panose="020B0604020202020204"/>
                <a:cs typeface="Arial" panose="020B0604020202020204"/>
                <a:sym typeface="Arial" panose="020B0604020202020204"/>
              </a:rPr>
              <a:t>DỪA BẾN TRE CÔNG TY TNHH NÔNG NGHIỆP HẢI LONG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vi-VN" dirty="0"/>
              <a:t>DỪA BẾN TRE CÔNG TY TNHH NÔNG NGHIỆP HẢI LONG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13" name="Google Shape;13;p2"/>
          <p:cNvGrpSpPr/>
          <p:nvPr/>
        </p:nvGrpSpPr>
        <p:grpSpPr>
          <a:xfrm>
            <a:off x="882685" y="3235080"/>
            <a:ext cx="1542830" cy="1908384"/>
            <a:chOff x="0" y="-38100"/>
            <a:chExt cx="812700" cy="1005259"/>
          </a:xfrm>
        </p:grpSpPr>
        <p:sp>
          <p:nvSpPr>
            <p:cNvPr id="14" name="Google Shape;14;p2"/>
            <p:cNvSpPr/>
            <p:nvPr/>
          </p:nvSpPr>
          <p:spPr>
            <a:xfrm>
              <a:off x="0" y="0"/>
              <a:ext cx="76913" cy="967159"/>
            </a:xfrm>
            <a:custGeom>
              <a:avLst/>
              <a:gdLst/>
              <a:ahLst/>
              <a:cxnLst/>
              <a:rect l="l" t="t" r="r" b="b"/>
              <a:pathLst>
                <a:path w="76913" h="967159" extrusionOk="0">
                  <a:moveTo>
                    <a:pt x="0" y="0"/>
                  </a:moveTo>
                  <a:lnTo>
                    <a:pt x="76913" y="0"/>
                  </a:lnTo>
                  <a:lnTo>
                    <a:pt x="76913" y="967159"/>
                  </a:lnTo>
                  <a:lnTo>
                    <a:pt x="0" y="967159"/>
                  </a:lnTo>
                  <a:close/>
                </a:path>
              </a:pathLst>
            </a:custGeom>
            <a:solidFill>
              <a:srgbClr val="8EA532"/>
            </a:solidFill>
            <a:ln>
              <a:noFill/>
            </a:ln>
          </p:spPr>
        </p:sp>
        <p:sp>
          <p:nvSpPr>
            <p:cNvPr id="15" name="Google Shape;15;p2"/>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6" name="Google Shape;16;p2"/>
          <p:cNvGrpSpPr/>
          <p:nvPr/>
        </p:nvGrpSpPr>
        <p:grpSpPr>
          <a:xfrm>
            <a:off x="8115300" y="-72329"/>
            <a:ext cx="1542830" cy="1908384"/>
            <a:chOff x="0" y="-38100"/>
            <a:chExt cx="812700" cy="1005259"/>
          </a:xfrm>
        </p:grpSpPr>
        <p:sp>
          <p:nvSpPr>
            <p:cNvPr id="17" name="Google Shape;17;p2"/>
            <p:cNvSpPr/>
            <p:nvPr/>
          </p:nvSpPr>
          <p:spPr>
            <a:xfrm>
              <a:off x="0" y="0"/>
              <a:ext cx="76913" cy="967159"/>
            </a:xfrm>
            <a:custGeom>
              <a:avLst/>
              <a:gdLst/>
              <a:ahLst/>
              <a:cxnLst/>
              <a:rect l="l" t="t" r="r" b="b"/>
              <a:pathLst>
                <a:path w="76913" h="967159" extrusionOk="0">
                  <a:moveTo>
                    <a:pt x="0" y="0"/>
                  </a:moveTo>
                  <a:lnTo>
                    <a:pt x="76913" y="0"/>
                  </a:lnTo>
                  <a:lnTo>
                    <a:pt x="76913" y="967159"/>
                  </a:lnTo>
                  <a:lnTo>
                    <a:pt x="0" y="967159"/>
                  </a:lnTo>
                  <a:close/>
                </a:path>
              </a:pathLst>
            </a:custGeom>
            <a:solidFill>
              <a:srgbClr val="8EA532"/>
            </a:solidFill>
            <a:ln>
              <a:noFill/>
            </a:ln>
          </p:spPr>
        </p:sp>
        <p:sp>
          <p:nvSpPr>
            <p:cNvPr id="18" name="Google Shape;18;p2"/>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22" name="Google Shape;22;p3"/>
          <p:cNvGrpSpPr/>
          <p:nvPr/>
        </p:nvGrpSpPr>
        <p:grpSpPr>
          <a:xfrm rot="5400000">
            <a:off x="7163001" y="3027843"/>
            <a:ext cx="1542830" cy="2510583"/>
            <a:chOff x="0" y="-38100"/>
            <a:chExt cx="812700" cy="1322473"/>
          </a:xfrm>
        </p:grpSpPr>
        <p:sp>
          <p:nvSpPr>
            <p:cNvPr id="23" name="Google Shape;23;p3"/>
            <p:cNvSpPr/>
            <p:nvPr/>
          </p:nvSpPr>
          <p:spPr>
            <a:xfrm>
              <a:off x="0" y="0"/>
              <a:ext cx="81850" cy="1284373"/>
            </a:xfrm>
            <a:custGeom>
              <a:avLst/>
              <a:gdLst/>
              <a:ahLst/>
              <a:cxnLst/>
              <a:rect l="l" t="t" r="r" b="b"/>
              <a:pathLst>
                <a:path w="81850" h="1284373" extrusionOk="0">
                  <a:moveTo>
                    <a:pt x="0" y="0"/>
                  </a:moveTo>
                  <a:lnTo>
                    <a:pt x="81850" y="0"/>
                  </a:lnTo>
                  <a:lnTo>
                    <a:pt x="81850" y="1284373"/>
                  </a:lnTo>
                  <a:lnTo>
                    <a:pt x="0" y="1284373"/>
                  </a:lnTo>
                  <a:close/>
                </a:path>
              </a:pathLst>
            </a:custGeom>
            <a:solidFill>
              <a:srgbClr val="FFD02A"/>
            </a:solidFill>
            <a:ln>
              <a:noFill/>
            </a:ln>
          </p:spPr>
        </p:sp>
        <p:sp>
          <p:nvSpPr>
            <p:cNvPr id="24" name="Google Shape;24;p3"/>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 name="Google Shape;25;p3"/>
          <p:cNvGrpSpPr/>
          <p:nvPr/>
        </p:nvGrpSpPr>
        <p:grpSpPr>
          <a:xfrm rot="5400000">
            <a:off x="483924" y="341793"/>
            <a:ext cx="1542830" cy="2510583"/>
            <a:chOff x="0" y="-38100"/>
            <a:chExt cx="812700" cy="1322473"/>
          </a:xfrm>
        </p:grpSpPr>
        <p:sp>
          <p:nvSpPr>
            <p:cNvPr id="26" name="Google Shape;26;p3"/>
            <p:cNvSpPr/>
            <p:nvPr/>
          </p:nvSpPr>
          <p:spPr>
            <a:xfrm>
              <a:off x="0" y="0"/>
              <a:ext cx="81850" cy="1284373"/>
            </a:xfrm>
            <a:custGeom>
              <a:avLst/>
              <a:gdLst/>
              <a:ahLst/>
              <a:cxnLst/>
              <a:rect l="l" t="t" r="r" b="b"/>
              <a:pathLst>
                <a:path w="81850" h="1284373" extrusionOk="0">
                  <a:moveTo>
                    <a:pt x="0" y="0"/>
                  </a:moveTo>
                  <a:lnTo>
                    <a:pt x="81850" y="0"/>
                  </a:lnTo>
                  <a:lnTo>
                    <a:pt x="81850" y="1284373"/>
                  </a:lnTo>
                  <a:lnTo>
                    <a:pt x="0" y="1284373"/>
                  </a:lnTo>
                  <a:close/>
                </a:path>
              </a:pathLst>
            </a:custGeom>
            <a:solidFill>
              <a:srgbClr val="8EA532"/>
            </a:solidFill>
            <a:ln>
              <a:noFill/>
            </a:ln>
          </p:spPr>
        </p:sp>
        <p:sp>
          <p:nvSpPr>
            <p:cNvPr id="27" name="Google Shape;27;p3"/>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1" name="Google Shape;3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32" name="Google Shape;32;p4"/>
          <p:cNvGrpSpPr/>
          <p:nvPr/>
        </p:nvGrpSpPr>
        <p:grpSpPr>
          <a:xfrm>
            <a:off x="158" y="4173925"/>
            <a:ext cx="9143934" cy="893183"/>
            <a:chOff x="0" y="-38100"/>
            <a:chExt cx="4424627" cy="1036175"/>
          </a:xfrm>
        </p:grpSpPr>
        <p:sp>
          <p:nvSpPr>
            <p:cNvPr id="33" name="Google Shape;33;p4"/>
            <p:cNvSpPr/>
            <p:nvPr/>
          </p:nvSpPr>
          <p:spPr>
            <a:xfrm>
              <a:off x="0" y="0"/>
              <a:ext cx="4424627" cy="998075"/>
            </a:xfrm>
            <a:custGeom>
              <a:avLst/>
              <a:gdLst/>
              <a:ahLst/>
              <a:cxnLst/>
              <a:rect l="l" t="t" r="r" b="b"/>
              <a:pathLst>
                <a:path w="4424627" h="998075" extrusionOk="0">
                  <a:moveTo>
                    <a:pt x="0" y="0"/>
                  </a:moveTo>
                  <a:lnTo>
                    <a:pt x="4424627" y="0"/>
                  </a:lnTo>
                  <a:lnTo>
                    <a:pt x="4424627" y="998075"/>
                  </a:lnTo>
                  <a:lnTo>
                    <a:pt x="0" y="998075"/>
                  </a:lnTo>
                  <a:close/>
                </a:path>
              </a:pathLst>
            </a:custGeom>
            <a:solidFill>
              <a:srgbClr val="8EA532"/>
            </a:solidFill>
            <a:ln>
              <a:noFill/>
            </a:ln>
          </p:spPr>
        </p:sp>
        <p:sp>
          <p:nvSpPr>
            <p:cNvPr id="34" name="Google Shape;34;p4"/>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5" name="Google Shape;35;p4"/>
          <p:cNvGrpSpPr/>
          <p:nvPr/>
        </p:nvGrpSpPr>
        <p:grpSpPr>
          <a:xfrm>
            <a:off x="150" y="4939490"/>
            <a:ext cx="9143934" cy="1615159"/>
            <a:chOff x="0" y="-38100"/>
            <a:chExt cx="4424627" cy="850800"/>
          </a:xfrm>
        </p:grpSpPr>
        <p:sp>
          <p:nvSpPr>
            <p:cNvPr id="36" name="Google Shape;36;p4"/>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37" name="Google Shape;37;p4"/>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43" name="Google Shape;43;p5"/>
          <p:cNvGrpSpPr/>
          <p:nvPr/>
        </p:nvGrpSpPr>
        <p:grpSpPr>
          <a:xfrm rot="5400000">
            <a:off x="6729537" y="3243994"/>
            <a:ext cx="1542830" cy="2402055"/>
            <a:chOff x="0" y="-38100"/>
            <a:chExt cx="812700" cy="1265305"/>
          </a:xfrm>
        </p:grpSpPr>
        <p:sp>
          <p:nvSpPr>
            <p:cNvPr id="44" name="Google Shape;44;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FFD02A"/>
            </a:solidFill>
            <a:ln>
              <a:noFill/>
            </a:ln>
          </p:spPr>
        </p:sp>
        <p:sp>
          <p:nvSpPr>
            <p:cNvPr id="45" name="Google Shape;45;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 name="Google Shape;46;p5"/>
          <p:cNvGrpSpPr/>
          <p:nvPr/>
        </p:nvGrpSpPr>
        <p:grpSpPr>
          <a:xfrm rot="5400000">
            <a:off x="3837790" y="3243994"/>
            <a:ext cx="1542830" cy="2402055"/>
            <a:chOff x="0" y="-38100"/>
            <a:chExt cx="812700" cy="1265305"/>
          </a:xfrm>
        </p:grpSpPr>
        <p:sp>
          <p:nvSpPr>
            <p:cNvPr id="47" name="Google Shape;47;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8EA532"/>
            </a:solidFill>
            <a:ln>
              <a:noFill/>
            </a:ln>
          </p:spPr>
        </p:sp>
        <p:sp>
          <p:nvSpPr>
            <p:cNvPr id="48" name="Google Shape;48;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9" name="Google Shape;49;p5"/>
          <p:cNvGrpSpPr/>
          <p:nvPr/>
        </p:nvGrpSpPr>
        <p:grpSpPr>
          <a:xfrm rot="5400000">
            <a:off x="946042" y="3243994"/>
            <a:ext cx="1542830" cy="2402055"/>
            <a:chOff x="0" y="-38100"/>
            <a:chExt cx="812700" cy="1265305"/>
          </a:xfrm>
        </p:grpSpPr>
        <p:sp>
          <p:nvSpPr>
            <p:cNvPr id="50" name="Google Shape;50;p5"/>
            <p:cNvSpPr/>
            <p:nvPr/>
          </p:nvSpPr>
          <p:spPr>
            <a:xfrm>
              <a:off x="0" y="0"/>
              <a:ext cx="85782" cy="1227205"/>
            </a:xfrm>
            <a:custGeom>
              <a:avLst/>
              <a:gdLst/>
              <a:ahLst/>
              <a:cxnLst/>
              <a:rect l="l" t="t" r="r" b="b"/>
              <a:pathLst>
                <a:path w="85782" h="1227205" extrusionOk="0">
                  <a:moveTo>
                    <a:pt x="0" y="0"/>
                  </a:moveTo>
                  <a:lnTo>
                    <a:pt x="85782" y="0"/>
                  </a:lnTo>
                  <a:lnTo>
                    <a:pt x="85782" y="1227205"/>
                  </a:lnTo>
                  <a:lnTo>
                    <a:pt x="0" y="1227205"/>
                  </a:lnTo>
                  <a:close/>
                </a:path>
              </a:pathLst>
            </a:custGeom>
            <a:solidFill>
              <a:srgbClr val="FFD02A"/>
            </a:solidFill>
            <a:ln>
              <a:noFill/>
            </a:ln>
          </p:spPr>
        </p:sp>
        <p:sp>
          <p:nvSpPr>
            <p:cNvPr id="51" name="Google Shape;51;p5"/>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 name="Google Shape;5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55" name="Google Shape;55;p6"/>
          <p:cNvGrpSpPr/>
          <p:nvPr/>
        </p:nvGrpSpPr>
        <p:grpSpPr>
          <a:xfrm>
            <a:off x="38" y="252590"/>
            <a:ext cx="9143934" cy="1615159"/>
            <a:chOff x="0" y="-38100"/>
            <a:chExt cx="4424627" cy="850800"/>
          </a:xfrm>
        </p:grpSpPr>
        <p:sp>
          <p:nvSpPr>
            <p:cNvPr id="56" name="Google Shape;56;p6"/>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57" name="Google Shape;57;p6"/>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8"/>
        <p:cNvGrpSpPr/>
        <p:nvPr/>
      </p:nvGrpSpPr>
      <p:grpSpPr>
        <a:xfrm>
          <a:off x="0" y="0"/>
          <a:ext cx="0" cy="0"/>
          <a:chOff x="0" y="0"/>
          <a:chExt cx="0" cy="0"/>
        </a:xfrm>
      </p:grpSpPr>
      <p:sp>
        <p:nvSpPr>
          <p:cNvPr id="59" name="Google Shape;59;p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0" name="Google Shape;6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61" name="Google Shape;61;p7"/>
          <p:cNvGrpSpPr/>
          <p:nvPr/>
        </p:nvGrpSpPr>
        <p:grpSpPr>
          <a:xfrm>
            <a:off x="2" y="3556900"/>
            <a:ext cx="9277505" cy="1586591"/>
            <a:chOff x="0" y="-38100"/>
            <a:chExt cx="2080998" cy="1412186"/>
          </a:xfrm>
        </p:grpSpPr>
        <p:sp>
          <p:nvSpPr>
            <p:cNvPr id="62" name="Google Shape;62;p7"/>
            <p:cNvSpPr/>
            <p:nvPr/>
          </p:nvSpPr>
          <p:spPr>
            <a:xfrm>
              <a:off x="0" y="0"/>
              <a:ext cx="2080998" cy="1374086"/>
            </a:xfrm>
            <a:custGeom>
              <a:avLst/>
              <a:gdLst/>
              <a:ahLst/>
              <a:cxnLst/>
              <a:rect l="l" t="t" r="r" b="b"/>
              <a:pathLst>
                <a:path w="2080998" h="1374086" extrusionOk="0">
                  <a:moveTo>
                    <a:pt x="0" y="0"/>
                  </a:moveTo>
                  <a:lnTo>
                    <a:pt x="2080998" y="0"/>
                  </a:lnTo>
                  <a:lnTo>
                    <a:pt x="2080998" y="1374086"/>
                  </a:lnTo>
                  <a:lnTo>
                    <a:pt x="0" y="1374086"/>
                  </a:lnTo>
                  <a:close/>
                </a:path>
              </a:pathLst>
            </a:custGeom>
            <a:solidFill>
              <a:srgbClr val="8EA532"/>
            </a:solidFill>
            <a:ln>
              <a:noFill/>
            </a:ln>
          </p:spPr>
        </p:sp>
        <p:sp>
          <p:nvSpPr>
            <p:cNvPr id="63" name="Google Shape;63;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64" name="Google Shape;64;p7"/>
          <p:cNvGrpSpPr/>
          <p:nvPr/>
        </p:nvGrpSpPr>
        <p:grpSpPr>
          <a:xfrm>
            <a:off x="-50212" y="3945475"/>
            <a:ext cx="9277505" cy="809451"/>
            <a:chOff x="0" y="-38100"/>
            <a:chExt cx="2080998" cy="850800"/>
          </a:xfrm>
        </p:grpSpPr>
        <p:sp>
          <p:nvSpPr>
            <p:cNvPr id="65" name="Google Shape;65;p7"/>
            <p:cNvSpPr/>
            <p:nvPr/>
          </p:nvSpPr>
          <p:spPr>
            <a:xfrm>
              <a:off x="0" y="0"/>
              <a:ext cx="2080998" cy="452242"/>
            </a:xfrm>
            <a:custGeom>
              <a:avLst/>
              <a:gdLst/>
              <a:ahLst/>
              <a:cxnLst/>
              <a:rect l="l" t="t" r="r" b="b"/>
              <a:pathLst>
                <a:path w="2080998" h="452242" extrusionOk="0">
                  <a:moveTo>
                    <a:pt x="0" y="0"/>
                  </a:moveTo>
                  <a:lnTo>
                    <a:pt x="2080998" y="0"/>
                  </a:lnTo>
                  <a:lnTo>
                    <a:pt x="2080998" y="452242"/>
                  </a:lnTo>
                  <a:lnTo>
                    <a:pt x="0" y="452242"/>
                  </a:lnTo>
                  <a:close/>
                </a:path>
              </a:pathLst>
            </a:custGeom>
            <a:solidFill>
              <a:srgbClr val="225D36"/>
            </a:solidFill>
            <a:ln>
              <a:noFill/>
            </a:ln>
          </p:spPr>
        </p:sp>
        <p:sp>
          <p:nvSpPr>
            <p:cNvPr id="66" name="Google Shape;66;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67" name="Google Shape;67;p7"/>
          <p:cNvGrpSpPr/>
          <p:nvPr/>
        </p:nvGrpSpPr>
        <p:grpSpPr>
          <a:xfrm>
            <a:off x="38" y="252590"/>
            <a:ext cx="9143934" cy="1615159"/>
            <a:chOff x="0" y="-38100"/>
            <a:chExt cx="4424627" cy="850800"/>
          </a:xfrm>
        </p:grpSpPr>
        <p:sp>
          <p:nvSpPr>
            <p:cNvPr id="68" name="Google Shape;68;p7"/>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69" name="Google Shape;69;p7"/>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0"/>
        <p:cNvGrpSpPr/>
        <p:nvPr/>
      </p:nvGrpSpPr>
      <p:grpSpPr>
        <a:xfrm>
          <a:off x="0" y="0"/>
          <a:ext cx="0" cy="0"/>
          <a:chOff x="0" y="0"/>
          <a:chExt cx="0" cy="0"/>
        </a:xfrm>
      </p:grpSpPr>
      <p:sp>
        <p:nvSpPr>
          <p:cNvPr id="71" name="Google Shape;71;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3" name="Google Shape;73;p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4" name="Google Shape;74;p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5" name="Google Shape;7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76" name="Google Shape;76;p8"/>
          <p:cNvGrpSpPr/>
          <p:nvPr/>
        </p:nvGrpSpPr>
        <p:grpSpPr>
          <a:xfrm>
            <a:off x="265500" y="3556900"/>
            <a:ext cx="3965134" cy="1586591"/>
            <a:chOff x="0" y="-38100"/>
            <a:chExt cx="2080998" cy="1412186"/>
          </a:xfrm>
        </p:grpSpPr>
        <p:sp>
          <p:nvSpPr>
            <p:cNvPr id="77" name="Google Shape;77;p8"/>
            <p:cNvSpPr/>
            <p:nvPr/>
          </p:nvSpPr>
          <p:spPr>
            <a:xfrm>
              <a:off x="0" y="0"/>
              <a:ext cx="2080998" cy="1374086"/>
            </a:xfrm>
            <a:custGeom>
              <a:avLst/>
              <a:gdLst/>
              <a:ahLst/>
              <a:cxnLst/>
              <a:rect l="l" t="t" r="r" b="b"/>
              <a:pathLst>
                <a:path w="2080998" h="1374086" extrusionOk="0">
                  <a:moveTo>
                    <a:pt x="0" y="0"/>
                  </a:moveTo>
                  <a:lnTo>
                    <a:pt x="2080998" y="0"/>
                  </a:lnTo>
                  <a:lnTo>
                    <a:pt x="2080998" y="1374086"/>
                  </a:lnTo>
                  <a:lnTo>
                    <a:pt x="0" y="1374086"/>
                  </a:lnTo>
                  <a:close/>
                </a:path>
              </a:pathLst>
            </a:custGeom>
            <a:solidFill>
              <a:srgbClr val="8EA532"/>
            </a:solidFill>
            <a:ln>
              <a:noFill/>
            </a:ln>
          </p:spPr>
        </p:sp>
        <p:sp>
          <p:nvSpPr>
            <p:cNvPr id="78" name="Google Shape;78;p8"/>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79" name="Google Shape;79;p8"/>
          <p:cNvGrpSpPr/>
          <p:nvPr/>
        </p:nvGrpSpPr>
        <p:grpSpPr>
          <a:xfrm>
            <a:off x="1620625" y="4739424"/>
            <a:ext cx="7583365" cy="809451"/>
            <a:chOff x="0" y="-38100"/>
            <a:chExt cx="2080998" cy="850800"/>
          </a:xfrm>
        </p:grpSpPr>
        <p:sp>
          <p:nvSpPr>
            <p:cNvPr id="80" name="Google Shape;80;p8"/>
            <p:cNvSpPr/>
            <p:nvPr/>
          </p:nvSpPr>
          <p:spPr>
            <a:xfrm>
              <a:off x="0" y="0"/>
              <a:ext cx="2080998" cy="452242"/>
            </a:xfrm>
            <a:custGeom>
              <a:avLst/>
              <a:gdLst/>
              <a:ahLst/>
              <a:cxnLst/>
              <a:rect l="l" t="t" r="r" b="b"/>
              <a:pathLst>
                <a:path w="2080998" h="452242" extrusionOk="0">
                  <a:moveTo>
                    <a:pt x="0" y="0"/>
                  </a:moveTo>
                  <a:lnTo>
                    <a:pt x="2080998" y="0"/>
                  </a:lnTo>
                  <a:lnTo>
                    <a:pt x="2080998" y="452242"/>
                  </a:lnTo>
                  <a:lnTo>
                    <a:pt x="0" y="452242"/>
                  </a:lnTo>
                  <a:close/>
                </a:path>
              </a:pathLst>
            </a:custGeom>
            <a:solidFill>
              <a:srgbClr val="225D36"/>
            </a:solidFill>
            <a:ln>
              <a:noFill/>
            </a:ln>
          </p:spPr>
        </p:sp>
        <p:sp>
          <p:nvSpPr>
            <p:cNvPr id="81" name="Google Shape;81;p8"/>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2"/>
        <p:cNvGrpSpPr/>
        <p:nvPr/>
      </p:nvGrpSpPr>
      <p:grpSpPr>
        <a:xfrm>
          <a:off x="0" y="0"/>
          <a:ext cx="0" cy="0"/>
          <a:chOff x="0" y="0"/>
          <a:chExt cx="0" cy="0"/>
        </a:xfrm>
      </p:grpSpPr>
      <p:sp>
        <p:nvSpPr>
          <p:cNvPr id="83" name="Google Shape;83;p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4" name="Google Shape;8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85" name="Google Shape;85;p9"/>
          <p:cNvGrpSpPr/>
          <p:nvPr/>
        </p:nvGrpSpPr>
        <p:grpSpPr>
          <a:xfrm>
            <a:off x="5136425" y="-72329"/>
            <a:ext cx="4007577" cy="5215727"/>
            <a:chOff x="0" y="-38100"/>
            <a:chExt cx="2111029" cy="2747433"/>
          </a:xfrm>
        </p:grpSpPr>
        <p:sp>
          <p:nvSpPr>
            <p:cNvPr id="86" name="Google Shape;86;p9"/>
            <p:cNvSpPr/>
            <p:nvPr/>
          </p:nvSpPr>
          <p:spPr>
            <a:xfrm>
              <a:off x="0" y="0"/>
              <a:ext cx="2111029" cy="2709333"/>
            </a:xfrm>
            <a:custGeom>
              <a:avLst/>
              <a:gdLst/>
              <a:ahLst/>
              <a:cxnLst/>
              <a:rect l="l" t="t" r="r" b="b"/>
              <a:pathLst>
                <a:path w="2111029" h="2709333" extrusionOk="0">
                  <a:moveTo>
                    <a:pt x="0" y="0"/>
                  </a:moveTo>
                  <a:lnTo>
                    <a:pt x="2111029" y="0"/>
                  </a:lnTo>
                  <a:lnTo>
                    <a:pt x="2111029" y="2709333"/>
                  </a:lnTo>
                  <a:lnTo>
                    <a:pt x="0" y="2709333"/>
                  </a:lnTo>
                  <a:close/>
                </a:path>
              </a:pathLst>
            </a:custGeom>
            <a:solidFill>
              <a:srgbClr val="8EA532"/>
            </a:solidFill>
            <a:ln>
              <a:noFill/>
            </a:ln>
          </p:spPr>
        </p:sp>
        <p:sp>
          <p:nvSpPr>
            <p:cNvPr id="87" name="Google Shape;87;p9"/>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8" name="Google Shape;88;p9"/>
          <p:cNvGrpSpPr/>
          <p:nvPr/>
        </p:nvGrpSpPr>
        <p:grpSpPr>
          <a:xfrm>
            <a:off x="150" y="4939490"/>
            <a:ext cx="9143934" cy="1615159"/>
            <a:chOff x="0" y="-38100"/>
            <a:chExt cx="4424627" cy="850800"/>
          </a:xfrm>
        </p:grpSpPr>
        <p:sp>
          <p:nvSpPr>
            <p:cNvPr id="89" name="Google Shape;89;p9"/>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90" name="Google Shape;90;p9"/>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grpSp>
        <p:nvGrpSpPr>
          <p:cNvPr id="93" name="Google Shape;93;p10"/>
          <p:cNvGrpSpPr/>
          <p:nvPr/>
        </p:nvGrpSpPr>
        <p:grpSpPr>
          <a:xfrm>
            <a:off x="150" y="4579740"/>
            <a:ext cx="9143934" cy="1615159"/>
            <a:chOff x="0" y="-38100"/>
            <a:chExt cx="4424627" cy="850800"/>
          </a:xfrm>
        </p:grpSpPr>
        <p:sp>
          <p:nvSpPr>
            <p:cNvPr id="94" name="Google Shape;94;p10"/>
            <p:cNvSpPr/>
            <p:nvPr/>
          </p:nvSpPr>
          <p:spPr>
            <a:xfrm>
              <a:off x="0" y="0"/>
              <a:ext cx="4424627" cy="60311"/>
            </a:xfrm>
            <a:custGeom>
              <a:avLst/>
              <a:gdLst/>
              <a:ahLst/>
              <a:cxnLst/>
              <a:rect l="l" t="t" r="r" b="b"/>
              <a:pathLst>
                <a:path w="4424627" h="60311" extrusionOk="0">
                  <a:moveTo>
                    <a:pt x="0" y="0"/>
                  </a:moveTo>
                  <a:lnTo>
                    <a:pt x="4424627" y="0"/>
                  </a:lnTo>
                  <a:lnTo>
                    <a:pt x="4424627" y="60311"/>
                  </a:lnTo>
                  <a:lnTo>
                    <a:pt x="0" y="60311"/>
                  </a:lnTo>
                  <a:close/>
                </a:path>
              </a:pathLst>
            </a:custGeom>
            <a:solidFill>
              <a:srgbClr val="FFD02A"/>
            </a:solidFill>
            <a:ln>
              <a:noFill/>
            </a:ln>
          </p:spPr>
        </p:sp>
        <p:sp>
          <p:nvSpPr>
            <p:cNvPr id="95" name="Google Shape;95;p10"/>
            <p:cNvSpPr txBox="1"/>
            <p:nvPr/>
          </p:nvSpPr>
          <p:spPr>
            <a:xfrm>
              <a:off x="0" y="-38100"/>
              <a:ext cx="812700" cy="850800"/>
            </a:xfrm>
            <a:prstGeom prst="rect">
              <a:avLst/>
            </a:prstGeom>
            <a:noFill/>
            <a:ln>
              <a:noFill/>
            </a:ln>
          </p:spPr>
          <p:txBody>
            <a:bodyPr spcFirstLastPara="1" wrap="square" lIns="25400" tIns="25400" rIns="25400" bIns="25400" anchor="ctr" anchorCtr="0">
              <a:noAutofit/>
            </a:bodyPr>
            <a:lstStyle/>
            <a:p>
              <a:pPr marL="0" marR="0" lvl="0" indent="0" algn="ctr" rtl="0">
                <a:lnSpc>
                  <a:spcPct val="148000"/>
                </a:lnSpc>
                <a:spcBef>
                  <a:spcPts val="0"/>
                </a:spcBef>
                <a:spcAft>
                  <a:spcPts val="0"/>
                </a:spcAft>
                <a:buNone/>
              </a:pPr>
              <a:endParaRPr sz="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
        <p:cNvGrpSpPr/>
        <p:nvPr/>
      </p:nvGrpSpPr>
      <p:grpSpPr>
        <a:xfrm>
          <a:off x="0" y="0"/>
          <a:ext cx="0" cy="0"/>
          <a:chOff x="0" y="0"/>
          <a:chExt cx="0" cy="0"/>
        </a:xfrm>
      </p:grpSpPr>
      <p:sp>
        <p:nvSpPr>
          <p:cNvPr id="107" name="Google Shape;107;p13"/>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13"/>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109" name="Google Shape;109;p1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0" name="Google Shape;110;p1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1" name="Google Shape;111;p1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4" name="Google Shape;114;p14"/>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15" name="Google Shape;115;p1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6" name="Google Shape;116;p1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7" name="Google Shape;117;p1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8"/>
        <p:cNvGrpSpPr/>
        <p:nvPr/>
      </p:nvGrpSpPr>
      <p:grpSpPr>
        <a:xfrm>
          <a:off x="0" y="0"/>
          <a:ext cx="0" cy="0"/>
          <a:chOff x="0" y="0"/>
          <a:chExt cx="0" cy="0"/>
        </a:xfrm>
      </p:grpSpPr>
      <p:sp>
        <p:nvSpPr>
          <p:cNvPr id="119" name="Google Shape;119;p15"/>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panose="020F0502020204030204"/>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0" name="Google Shape;120;p15"/>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121" name="Google Shape;121;p1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2" name="Google Shape;122;p1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3" name="Google Shape;123;p1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6" name="Google Shape;126;p16"/>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127" name="Google Shape;127;p16"/>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128" name="Google Shape;128;p1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9" name="Google Shape;129;p1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0" name="Google Shape;130;p1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panose="020F0502020204030204"/>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33" name="Google Shape;133;p17"/>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134" name="Google Shape;134;p17"/>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135" name="Google Shape;135;p17"/>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136" name="Google Shape;136;p17"/>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137" name="Google Shape;137;p1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8" name="Google Shape;138;p1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39" name="Google Shape;139;p1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42" name="Google Shape;142;p1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43" name="Google Shape;143;p1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44" name="Google Shape;144;p1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panose="020F0502020204030204"/>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47" name="Google Shape;147;p19"/>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148" name="Google Shape;148;p19"/>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49" name="Google Shape;149;p1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0" name="Google Shape;150;p1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1" name="Google Shape;151;p1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panose="020F0502020204030204"/>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54" name="Google Shape;154;p20"/>
          <p:cNvSpPr>
            <a:spLocks noGrp="1"/>
          </p:cNvSpPr>
          <p:nvPr>
            <p:ph type="pic" idx="2"/>
          </p:nvPr>
        </p:nvSpPr>
        <p:spPr>
          <a:xfrm>
            <a:off x="896144" y="306388"/>
            <a:ext cx="2743200" cy="2057400"/>
          </a:xfrm>
          <a:prstGeom prst="rect">
            <a:avLst/>
          </a:prstGeom>
          <a:noFill/>
          <a:ln>
            <a:noFill/>
          </a:ln>
        </p:spPr>
      </p:sp>
      <p:sp>
        <p:nvSpPr>
          <p:cNvPr id="155" name="Google Shape;155;p20"/>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56" name="Google Shape;156;p2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7" name="Google Shape;157;p2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58" name="Google Shape;158;p2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9"/>
        <p:cNvGrpSpPr/>
        <p:nvPr/>
      </p:nvGrpSpPr>
      <p:grpSpPr>
        <a:xfrm>
          <a:off x="0" y="0"/>
          <a:ext cx="0" cy="0"/>
          <a:chOff x="0" y="0"/>
          <a:chExt cx="0" cy="0"/>
        </a:xfrm>
      </p:grpSpPr>
      <p:sp>
        <p:nvSpPr>
          <p:cNvPr id="160" name="Google Shape;160;p2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61" name="Google Shape;161;p21"/>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62" name="Google Shape;162;p2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3" name="Google Shape;163;p2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4" name="Google Shape;164;p2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5"/>
        <p:cNvGrpSpPr/>
        <p:nvPr/>
      </p:nvGrpSpPr>
      <p:grpSpPr>
        <a:xfrm>
          <a:off x="0" y="0"/>
          <a:ext cx="0" cy="0"/>
          <a:chOff x="0" y="0"/>
          <a:chExt cx="0" cy="0"/>
        </a:xfrm>
      </p:grpSpPr>
      <p:sp>
        <p:nvSpPr>
          <p:cNvPr id="166" name="Google Shape;166;p22"/>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67" name="Google Shape;167;p22"/>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68" name="Google Shape;168;p2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69" name="Google Shape;169;p2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70" name="Google Shape;170;p2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layfair Display" panose="00000500000000000000"/>
              <a:buNone/>
              <a:defRPr sz="2800">
                <a:solidFill>
                  <a:schemeClr val="dk1"/>
                </a:solidFill>
                <a:latin typeface="Playfair Display" panose="00000500000000000000"/>
                <a:ea typeface="Playfair Display" panose="00000500000000000000"/>
                <a:cs typeface="Playfair Display" panose="00000500000000000000"/>
                <a:sym typeface="Playfair Display" panose="00000500000000000000"/>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panose="00000500000000000000"/>
              <a:buChar char="●"/>
              <a:defRPr sz="1800">
                <a:solidFill>
                  <a:schemeClr val="dk2"/>
                </a:solidFill>
                <a:latin typeface="Playfair Display" panose="00000500000000000000"/>
                <a:ea typeface="Playfair Display" panose="00000500000000000000"/>
                <a:cs typeface="Playfair Display" panose="00000500000000000000"/>
                <a:sym typeface="Playfair Display" panose="00000500000000000000"/>
              </a:defRPr>
            </a:lvl1pPr>
            <a:lvl2pPr marL="914400" lvl="1" indent="-31750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3pPr>
            <a:lvl4pPr marL="1828800" lvl="3"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4pPr>
            <a:lvl5pPr marL="2286000" lvl="4"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5pPr>
            <a:lvl6pPr marL="2743200" lvl="5"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6pPr>
            <a:lvl7pPr marL="3200400" lvl="6"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7pPr>
            <a:lvl8pPr marL="3657600" lvl="7"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8pPr>
            <a:lvl9pPr marL="4114800" lvl="8" indent="-3175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p1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panose="020F0502020204030204"/>
              <a:buNone/>
              <a:defRPr sz="2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98" name="Google Shape;98;p11"/>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panose="020B0604020202020204"/>
              <a:buChar char="•"/>
              <a:defRPr sz="1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17500" algn="l" rtl="0">
              <a:spcBef>
                <a:spcPts val="3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04800" algn="l" rtl="0">
              <a:spcBef>
                <a:spcPts val="200"/>
              </a:spcBef>
              <a:spcAft>
                <a:spcPts val="0"/>
              </a:spcAft>
              <a:buClr>
                <a:schemeClr val="dk1"/>
              </a:buClr>
              <a:buSzPts val="1200"/>
              <a:buFont typeface="Arial" panose="020B0604020202020204"/>
              <a:buChar char="•"/>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92100" algn="l" rtl="0">
              <a:spcBef>
                <a:spcPts val="200"/>
              </a:spcBef>
              <a:spcAft>
                <a:spcPts val="0"/>
              </a:spcAft>
              <a:buClr>
                <a:schemeClr val="dk1"/>
              </a:buClr>
              <a:buSzPts val="1000"/>
              <a:buFont typeface="Arial" panose="020B0604020202020204"/>
              <a:buChar char="•"/>
              <a:defRPr sz="1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99" name="Google Shape;99;p1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00" name="Google Shape;100;p1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700"/>
              <a:buNone/>
              <a:defRPr sz="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01" name="Google Shape;101;p1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6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2.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jpeg"/><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2.pn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jpe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GIF"/><Relationship Id="rId4" Type="http://schemas.openxmlformats.org/officeDocument/2006/relationships/image" Target="../media/image2.pn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3.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png"/><Relationship Id="rId9"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jpeg"/><Relationship Id="rId7"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jpeg"/><Relationship Id="rId7"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2.png"/><Relationship Id="rId9" Type="http://schemas.openxmlformats.org/officeDocument/2006/relationships/image" Target="../media/image45.jpeg"/></Relationships>
</file>

<file path=ppt/slides/_rels/slide1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3.jpeg"/><Relationship Id="rId7"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2.png"/><Relationship Id="rId9" Type="http://schemas.openxmlformats.org/officeDocument/2006/relationships/image" Target="../media/image50.jpeg"/></Relationships>
</file>

<file path=ppt/slides/_rels/slide12.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3.jpeg"/><Relationship Id="rId7"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2.png"/><Relationship Id="rId9" Type="http://schemas.openxmlformats.org/officeDocument/2006/relationships/image" Target="../media/image55.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BCEC87D1-F062-84C8-219E-4428CD95B466}"/>
              </a:ext>
            </a:extLst>
          </p:cNvPr>
          <p:cNvPicPr>
            <a:picLocks noChangeAspect="1"/>
          </p:cNvPicPr>
          <p:nvPr/>
        </p:nvPicPr>
        <p:blipFill>
          <a:blip r:embed="rId3"/>
          <a:srcRect r="11918"/>
          <a:stretch/>
        </p:blipFill>
        <p:spPr>
          <a:xfrm>
            <a:off x="0" y="0"/>
            <a:ext cx="9144000" cy="5143500"/>
          </a:xfrm>
          <a:prstGeom prst="rect">
            <a:avLst/>
          </a:prstGeom>
        </p:spPr>
      </p:pic>
      <p:sp>
        <p:nvSpPr>
          <p:cNvPr id="2" name="Tiêu đề 1"/>
          <p:cNvSpPr>
            <a:spLocks noGrp="1"/>
          </p:cNvSpPr>
          <p:nvPr>
            <p:ph type="ctrTitle"/>
          </p:nvPr>
        </p:nvSpPr>
        <p:spPr>
          <a:xfrm>
            <a:off x="1257393" y="4502170"/>
            <a:ext cx="8054247" cy="735013"/>
          </a:xfrm>
        </p:spPr>
        <p:txBody>
          <a:bodyPr>
            <a:noAutofit/>
          </a:bodyPr>
          <a:lstStyle/>
          <a:p>
            <a:r>
              <a:rPr lang="vi-VN" sz="4000" dirty="0">
                <a:ln>
                  <a:solidFill>
                    <a:sysClr val="windowText" lastClr="000000"/>
                  </a:solidFill>
                </a:ln>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atin typeface="Aachen" panose="02020500000000000000" pitchFamily="18" charset="0"/>
                <a:ea typeface="Aachen" panose="02020500000000000000" pitchFamily="18" charset="0"/>
                <a:cs typeface="Aachen" panose="02020500000000000000" pitchFamily="18" charset="0"/>
              </a:rPr>
              <a:t>NGỌT NGÀO TÌNH ĐẤT TÌNH QUÊ</a:t>
            </a:r>
          </a:p>
        </p:txBody>
      </p:sp>
      <p:sp>
        <p:nvSpPr>
          <p:cNvPr id="3" name="Tiêu đề phụ 2"/>
          <p:cNvSpPr>
            <a:spLocks noGrp="1"/>
          </p:cNvSpPr>
          <p:nvPr>
            <p:ph type="subTitle" idx="1"/>
          </p:nvPr>
        </p:nvSpPr>
        <p:spPr>
          <a:xfrm>
            <a:off x="-607219" y="3532187"/>
            <a:ext cx="5730426" cy="876300"/>
          </a:xfrm>
        </p:spPr>
        <p:txBody>
          <a:bodyPr>
            <a:noAutofit/>
          </a:bodyPr>
          <a:lstStyle/>
          <a:p>
            <a:r>
              <a:rPr lang="vi-VN" sz="5400" dirty="0">
                <a:ln>
                  <a:solidFill>
                    <a:sysClr val="windowText" lastClr="000000"/>
                  </a:solidFill>
                </a:ln>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atin typeface="Aachen" panose="02020500000000000000" pitchFamily="18" charset="0"/>
                <a:ea typeface="Aachen" panose="02020500000000000000" pitchFamily="18" charset="0"/>
                <a:cs typeface="Aachen" panose="02020500000000000000" pitchFamily="18" charset="0"/>
              </a:rPr>
              <a:t>DỪA BẾN TRE </a:t>
            </a:r>
          </a:p>
        </p:txBody>
      </p:sp>
      <p:pic>
        <p:nvPicPr>
          <p:cNvPr id="4" name="Hình ảnh 3"/>
          <p:cNvPicPr>
            <a:picLocks noChangeAspect="1"/>
          </p:cNvPicPr>
          <p:nvPr/>
        </p:nvPicPr>
        <p:blipFill>
          <a:blip r:embed="rId4"/>
          <a:stretch>
            <a:fillRect/>
          </a:stretch>
        </p:blipFill>
        <p:spPr>
          <a:xfrm>
            <a:off x="-167640" y="-303838"/>
            <a:ext cx="2185978" cy="21859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p:cNvPicPr>
            <a:picLocks noChangeAspect="1"/>
          </p:cNvPicPr>
          <p:nvPr/>
        </p:nvPicPr>
        <p:blipFill>
          <a:blip r:embed="rId4"/>
          <a:stretch>
            <a:fillRect/>
          </a:stretch>
        </p:blipFill>
        <p:spPr>
          <a:xfrm>
            <a:off x="56516" y="-201167"/>
            <a:ext cx="1730637" cy="1730637"/>
          </a:xfrm>
          <a:prstGeom prst="rect">
            <a:avLst/>
          </a:prstGeom>
        </p:spPr>
      </p:pic>
      <p:sp>
        <p:nvSpPr>
          <p:cNvPr id="3" name="Tiêu đề 1"/>
          <p:cNvSpPr txBox="1"/>
          <p:nvPr/>
        </p:nvSpPr>
        <p:spPr>
          <a:xfrm>
            <a:off x="1295585" y="296646"/>
            <a:ext cx="7402366" cy="735013"/>
          </a:xfrm>
          <a:prstGeom prst="rect">
            <a:avLst/>
          </a:prstGeom>
          <a:noFill/>
          <a:ln>
            <a:noFill/>
          </a:ln>
        </p:spPr>
        <p:txBody>
          <a:bodyPr spcFirstLastPara="1" wrap="square" lIns="45725" tIns="22850" rIns="45725" bIns="228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00"/>
              <a:buFont typeface="Calibri" panose="020F0502020204030204"/>
              <a:buNone/>
              <a:defRPr sz="2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vi-VN" sz="4800" dirty="0">
                <a:ln>
                  <a:solidFill>
                    <a:sysClr val="windowText" lastClr="000000"/>
                  </a:solidFill>
                </a:ln>
                <a:solidFill>
                  <a:srgbClr val="FF0000"/>
                </a:solidFill>
                <a:latin typeface="+mj-lt"/>
                <a:sym typeface="+mn-ea"/>
              </a:rPr>
              <a:t>Dừa Bến Tre Hải Long</a:t>
            </a:r>
          </a:p>
          <a:p>
            <a:r>
              <a:rPr lang="vi-VN" sz="3600" dirty="0">
                <a:latin typeface="+mj-lt"/>
                <a:sym typeface="+mn-ea"/>
              </a:rPr>
              <a:t> </a:t>
            </a:r>
            <a:r>
              <a:rPr lang="vi-VN" sz="2000" dirty="0">
                <a:ln>
                  <a:solidFill>
                    <a:sysClr val="windowText" lastClr="000000"/>
                  </a:solidFill>
                </a:ln>
                <a:solidFill>
                  <a:srgbClr val="FF0000"/>
                </a:solidFill>
                <a:latin typeface="Aachen" panose="02020500000000000000" pitchFamily="18" charset="0"/>
                <a:cs typeface="Aachen" panose="02020500000000000000" pitchFamily="18" charset="0"/>
                <a:sym typeface="+mn-ea"/>
              </a:rPr>
              <a:t>Sự Kết Hợp Hoàn Hảo Giữa Truyền Thống Và Chất Lượng</a:t>
            </a:r>
            <a:r>
              <a:rPr lang="vi-VN" sz="2000" dirty="0">
                <a:ln>
                  <a:solidFill>
                    <a:sysClr val="windowText" lastClr="000000"/>
                  </a:solidFill>
                </a:ln>
                <a:solidFill>
                  <a:srgbClr val="FF0000"/>
                </a:solidFill>
                <a:latin typeface="Aachen" panose="02020500000000000000" pitchFamily="18" charset="0"/>
                <a:ea typeface="Aachen" panose="02020500000000000000" pitchFamily="18" charset="0"/>
                <a:cs typeface="Aachen" panose="02020500000000000000" pitchFamily="18" charset="0"/>
              </a:rPr>
              <a:t> </a:t>
            </a:r>
          </a:p>
        </p:txBody>
      </p:sp>
      <p:sp>
        <p:nvSpPr>
          <p:cNvPr id="6" name="Tiêu đề 5"/>
          <p:cNvSpPr>
            <a:spLocks noGrp="1"/>
          </p:cNvSpPr>
          <p:nvPr>
            <p:ph type="ctrTitle"/>
          </p:nvPr>
        </p:nvSpPr>
        <p:spPr>
          <a:xfrm>
            <a:off x="196316" y="1769617"/>
            <a:ext cx="8870314" cy="3575050"/>
          </a:xfrm>
        </p:spPr>
        <p:txBody>
          <a:bodyPr>
            <a:noAutofit/>
          </a:bodyPr>
          <a:lstStyle/>
          <a:p>
            <a:pPr algn="l"/>
            <a:r>
              <a:rPr lang="vi-VN" sz="1100" dirty="0">
                <a:solidFill>
                  <a:schemeClr val="tx1"/>
                </a:solidFill>
                <a:latin typeface="+mj-lt"/>
              </a:rPr>
              <a:t>Dừa Bến Tre đã từ lâu nổi tiếng với hương vị đặc trưng và chất lượng tốt nhất. Công ty </a:t>
            </a:r>
            <a:r>
              <a:rPr lang="vi-VN" sz="1100" dirty="0" err="1">
                <a:solidFill>
                  <a:schemeClr val="tx1"/>
                </a:solidFill>
                <a:latin typeface="+mj-lt"/>
              </a:rPr>
              <a:t>TNHH</a:t>
            </a:r>
            <a:r>
              <a:rPr lang="vi-VN" sz="1100" dirty="0">
                <a:solidFill>
                  <a:schemeClr val="tx1"/>
                </a:solidFill>
                <a:latin typeface="+mj-lt"/>
              </a:rPr>
              <a:t> Nông Nghiệp Hải Long tự hào là đối tác tin cậy trong lĩnh vực xuất nhập khẩu dừa Bến Tre.</a:t>
            </a:r>
            <a:br>
              <a:rPr lang="vi-VN" sz="1100" dirty="0">
                <a:solidFill>
                  <a:schemeClr val="tx1"/>
                </a:solidFill>
                <a:latin typeface="+mj-lt"/>
              </a:rPr>
            </a:br>
            <a:r>
              <a:rPr lang="vi-VN" sz="1100" dirty="0">
                <a:solidFill>
                  <a:schemeClr val="tx1"/>
                </a:solidFill>
                <a:latin typeface="+mj-lt"/>
              </a:rPr>
              <a:t>1. Chất Lượng Độc Đáo:</a:t>
            </a:r>
            <a:br>
              <a:rPr lang="vi-VN" sz="1100" dirty="0">
                <a:solidFill>
                  <a:schemeClr val="tx1"/>
                </a:solidFill>
                <a:latin typeface="+mj-lt"/>
              </a:rPr>
            </a:br>
            <a:r>
              <a:rPr lang="vi-VN" sz="1100" dirty="0">
                <a:solidFill>
                  <a:schemeClr val="tx1"/>
                </a:solidFill>
                <a:latin typeface="+mj-lt"/>
              </a:rPr>
              <a:t>Dừa Bến Tre Hải Long được chọn lựa từ những quả dừa chín mọng, tươi ngon nhất. Qua quy trình chăm sóc và thu hoạch nghiêm ngặt, chúng tôi cam kết mang đến cho khách hàng sản phẩm chất lượng, đúng chuẩn vị và độ tươi mới.</a:t>
            </a:r>
            <a:br>
              <a:rPr lang="vi-VN" sz="1100" dirty="0">
                <a:solidFill>
                  <a:schemeClr val="tx1"/>
                </a:solidFill>
                <a:latin typeface="+mj-lt"/>
              </a:rPr>
            </a:br>
            <a:r>
              <a:rPr lang="vi-VN" sz="1100" dirty="0">
                <a:solidFill>
                  <a:schemeClr val="tx1"/>
                </a:solidFill>
                <a:latin typeface="+mj-lt"/>
              </a:rPr>
              <a:t>2. Phương Pháp Sản Xuất Hiện Đại:</a:t>
            </a:r>
            <a:br>
              <a:rPr lang="vi-VN" sz="1100" dirty="0">
                <a:solidFill>
                  <a:schemeClr val="tx1"/>
                </a:solidFill>
                <a:latin typeface="+mj-lt"/>
              </a:rPr>
            </a:br>
            <a:r>
              <a:rPr lang="vi-VN" sz="1100" dirty="0">
                <a:solidFill>
                  <a:schemeClr val="tx1"/>
                </a:solidFill>
                <a:latin typeface="+mj-lt"/>
              </a:rPr>
              <a:t>Với sự đầu tư vào công nghệ và quy trình sản xuất tiên tiến, chúng tôi đảm bảo rằng dừa Bến Tre Hải Long được chế biến và đóng gói với tiêu chuẩn cao nhất, đảm bảo an toàn vệ sinh thực phẩm và giữ nguyên hương vị tự nhiên.</a:t>
            </a:r>
            <a:br>
              <a:rPr lang="vi-VN" sz="1100" dirty="0">
                <a:solidFill>
                  <a:schemeClr val="tx1"/>
                </a:solidFill>
                <a:latin typeface="+mj-lt"/>
              </a:rPr>
            </a:br>
            <a:r>
              <a:rPr lang="vi-VN" sz="1100" dirty="0">
                <a:solidFill>
                  <a:schemeClr val="tx1"/>
                </a:solidFill>
                <a:latin typeface="+mj-lt"/>
              </a:rPr>
              <a:t>3. Tiếp Thị Và Xuất Khẩu:</a:t>
            </a:r>
            <a:br>
              <a:rPr lang="vi-VN" sz="1100" dirty="0">
                <a:solidFill>
                  <a:schemeClr val="tx1"/>
                </a:solidFill>
                <a:latin typeface="+mj-lt"/>
              </a:rPr>
            </a:br>
            <a:r>
              <a:rPr lang="vi-VN" sz="1100" dirty="0">
                <a:solidFill>
                  <a:schemeClr val="tx1"/>
                </a:solidFill>
                <a:latin typeface="+mj-lt"/>
              </a:rPr>
              <a:t>Hải Long không ngừng nỗ lực trong việc tiếp thị và mở rộng thị trường xuất khẩu cho dừa Bến Tre. Chúng tôi đã và đang xây dựng mối quan hệ vững chắc với các đối tác và nhà nhập khẩu trên thị trường quốc tế, từ châu Á, châu Âu đến Mỹ.</a:t>
            </a:r>
            <a:br>
              <a:rPr lang="vi-VN" sz="1100" dirty="0">
                <a:solidFill>
                  <a:schemeClr val="tx1"/>
                </a:solidFill>
                <a:latin typeface="+mj-lt"/>
              </a:rPr>
            </a:br>
            <a:r>
              <a:rPr lang="vi-VN" sz="1100" dirty="0">
                <a:solidFill>
                  <a:schemeClr val="tx1"/>
                </a:solidFill>
                <a:latin typeface="+mj-lt"/>
              </a:rPr>
              <a:t>4. Cam Kết Chất Lượng:</a:t>
            </a:r>
            <a:br>
              <a:rPr lang="vi-VN" sz="1100" dirty="0">
                <a:solidFill>
                  <a:schemeClr val="tx1"/>
                </a:solidFill>
                <a:latin typeface="+mj-lt"/>
              </a:rPr>
            </a:br>
            <a:r>
              <a:rPr lang="vi-VN" sz="1100" dirty="0">
                <a:solidFill>
                  <a:schemeClr val="tx1"/>
                </a:solidFill>
                <a:latin typeface="+mj-lt"/>
              </a:rPr>
              <a:t>Chúng tôi cam kết cung cấp dừa Bến Tre Hải Long với chất lượng tốt nhất và đúng cam kết. Mọi sản phẩm đều được kiểm tra và đảm bảo đạt chuẩn về vị, màu, và chất lượng trước khi đến tay khách hàng.</a:t>
            </a:r>
            <a:br>
              <a:rPr lang="vi-VN" sz="1100" dirty="0">
                <a:solidFill>
                  <a:schemeClr val="tx1"/>
                </a:solidFill>
                <a:latin typeface="+mj-lt"/>
              </a:rPr>
            </a:br>
            <a:r>
              <a:rPr lang="vi-VN" sz="1100" dirty="0">
                <a:solidFill>
                  <a:schemeClr val="tx1"/>
                </a:solidFill>
                <a:latin typeface="+mj-lt"/>
              </a:rPr>
              <a:t>5. Hợp Tác và Phát Triển Bền Vững:</a:t>
            </a:r>
            <a:br>
              <a:rPr lang="vi-VN" sz="1100" dirty="0">
                <a:solidFill>
                  <a:schemeClr val="tx1"/>
                </a:solidFill>
                <a:latin typeface="+mj-lt"/>
              </a:rPr>
            </a:br>
            <a:r>
              <a:rPr lang="vi-VN" sz="1100" dirty="0">
                <a:solidFill>
                  <a:schemeClr val="tx1"/>
                </a:solidFill>
                <a:latin typeface="+mj-lt"/>
              </a:rPr>
              <a:t>Hải Long luôn coi trọng việc hợp tác và phát triển bền vững với các đối tác và khách hàng. Chúng tôi sẵn lòng lắng nghe ý kiến phản hồi và cùng nhau xây dựng mối quan hệ đồng minh lâu dài, mang lại lợi ích cho cả hai bên.</a:t>
            </a:r>
            <a:br>
              <a:rPr lang="vi-VN" sz="1100" dirty="0">
                <a:solidFill>
                  <a:schemeClr val="tx1"/>
                </a:solidFill>
                <a:latin typeface="+mj-lt"/>
              </a:rPr>
            </a:br>
            <a:r>
              <a:rPr lang="vi-VN" sz="1100" dirty="0">
                <a:solidFill>
                  <a:schemeClr val="tx1"/>
                </a:solidFill>
                <a:latin typeface="+mj-lt"/>
              </a:rPr>
              <a:t>Dừa Bến Tre Hải Long không chỉ là sản phẩm, mà còn là biểu tượng của sự tận tâm và cam kết với chất lượng. Với mong muốn mang hương vị đặc trưng của dừa Bến Tre đến với thế giới, chúng tôi hy vọng được hợp tác và phục vụ quý khách hàng trên khắp mọi miền đất nước và thế giới.</a:t>
            </a:r>
            <a:br>
              <a:rPr lang="vi-VN" sz="1100" dirty="0">
                <a:solidFill>
                  <a:schemeClr val="tx1"/>
                </a:solidFill>
                <a:latin typeface="+mj-lt"/>
              </a:rPr>
            </a:br>
            <a:r>
              <a:rPr lang="vi-VN" sz="1100" dirty="0">
                <a:solidFill>
                  <a:schemeClr val="tx1"/>
                </a:solidFill>
                <a:latin typeface="+mj-lt"/>
              </a:rPr>
              <a:t> Sản phẩm dừa Bến Tre Hải Long và cam kết của chúng tôi trong việc mang lại chất lượng và hương vị đặc trưng từ miền đất Bến Tre.</a:t>
            </a:r>
            <a:br>
              <a:rPr lang="vi-VN" sz="1100" dirty="0">
                <a:solidFill>
                  <a:schemeClr val="tx1"/>
                </a:solidFill>
                <a:latin typeface="+mj-lt"/>
              </a:rPr>
            </a:br>
            <a:br>
              <a:rPr lang="vi-VN" sz="1100" dirty="0">
                <a:solidFill>
                  <a:schemeClr val="tx1"/>
                </a:solidFill>
                <a:latin typeface="+mj-lt"/>
              </a:rPr>
            </a:br>
            <a:br>
              <a:rPr lang="vi-VN" sz="1100" dirty="0">
                <a:solidFill>
                  <a:schemeClr val="tx1"/>
                </a:solidFill>
                <a:latin typeface="+mj-lt"/>
              </a:rPr>
            </a:br>
            <a:br>
              <a:rPr lang="vi-VN" sz="1100" dirty="0">
                <a:solidFill>
                  <a:schemeClr val="tx1"/>
                </a:solidFill>
                <a:latin typeface="+mj-lt"/>
              </a:rPr>
            </a:br>
            <a:endParaRPr lang="vi-VN" sz="1100" dirty="0">
              <a:solidFill>
                <a:schemeClr val="tx1"/>
              </a:solidFill>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050258" y="482949"/>
            <a:ext cx="7402366"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VÙNG TRỒNG DỪA BẾN TRE </a:t>
            </a:r>
          </a:p>
        </p:txBody>
      </p:sp>
      <p:pic>
        <p:nvPicPr>
          <p:cNvPr id="4" name="Hình ảnh 3"/>
          <p:cNvPicPr>
            <a:picLocks noChangeAspect="1"/>
          </p:cNvPicPr>
          <p:nvPr/>
        </p:nvPicPr>
        <p:blipFill>
          <a:blip r:embed="rId4"/>
          <a:stretch>
            <a:fillRect/>
          </a:stretch>
        </p:blipFill>
        <p:spPr>
          <a:xfrm>
            <a:off x="-370113" y="-280978"/>
            <a:ext cx="1946152" cy="1946152"/>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94404"/>
            <a:ext cx="2728332" cy="20490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Dừa Bến Tre cùng sức hút đến từ sản vật thiên nhiên miền sông nước"/>
          <p:cNvPicPr>
            <a:picLocks noChangeAspect="1" noChangeArrowheads="1"/>
          </p:cNvPicPr>
          <p:nvPr/>
        </p:nvPicPr>
        <p:blipFill rotWithShape="1">
          <a:blip r:embed="rId6">
            <a:extLst>
              <a:ext uri="{28A0092B-C50C-407E-A947-70E740481C1C}">
                <a14:useLocalDpi xmlns:a14="http://schemas.microsoft.com/office/drawing/2010/main" val="0"/>
              </a:ext>
            </a:extLst>
          </a:blip>
          <a:srcRect t="17804"/>
          <a:stretch>
            <a:fillRect/>
          </a:stretch>
        </p:blipFill>
        <p:spPr bwMode="auto">
          <a:xfrm>
            <a:off x="-13079" y="1217962"/>
            <a:ext cx="2722666" cy="18197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Top 3 giống dừa Bến Tre dễ trồng năng suất cao"/>
          <p:cNvPicPr>
            <a:picLocks noChangeAspect="1" noChangeArrowheads="1"/>
          </p:cNvPicPr>
          <p:nvPr/>
        </p:nvPicPr>
        <p:blipFill rotWithShape="1">
          <a:blip r:embed="rId7">
            <a:extLst>
              <a:ext uri="{28A0092B-C50C-407E-A947-70E740481C1C}">
                <a14:useLocalDpi xmlns:a14="http://schemas.microsoft.com/office/drawing/2010/main" val="0"/>
              </a:ext>
            </a:extLst>
          </a:blip>
          <a:srcRect l="8600"/>
          <a:stretch>
            <a:fillRect/>
          </a:stretch>
        </p:blipFill>
        <p:spPr bwMode="auto">
          <a:xfrm>
            <a:off x="2728332" y="1215150"/>
            <a:ext cx="3154707" cy="18197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Cây dừa trong Du lịch Bến T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547" y="3037722"/>
            <a:ext cx="3154708" cy="20953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8" name="Picture 10" descr="Dừa hữu cơ cho năng suất cao, thu nhập ổn định còn xuất khẩu tố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800000" flipV="1">
            <a:off x="5970547" y="1215150"/>
            <a:ext cx="3161443" cy="1781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0" name="Picture 12" descr="Trà Vinh: Mô hình trồng dừa hữu cơ cho hiệu quả bền vữ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63017" y="3075822"/>
            <a:ext cx="3133274" cy="20953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759117" y="489871"/>
            <a:ext cx="6854208"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DỪA XIÊM XANH BẾN TRE </a:t>
            </a:r>
          </a:p>
        </p:txBody>
      </p:sp>
      <p:pic>
        <p:nvPicPr>
          <p:cNvPr id="4" name="Hình ảnh 3"/>
          <p:cNvPicPr>
            <a:picLocks noChangeAspect="1"/>
          </p:cNvPicPr>
          <p:nvPr/>
        </p:nvPicPr>
        <p:blipFill>
          <a:blip r:embed="rId4"/>
          <a:stretch>
            <a:fillRect/>
          </a:stretch>
        </p:blipFill>
        <p:spPr>
          <a:xfrm>
            <a:off x="-273469" y="-185572"/>
            <a:ext cx="2065173" cy="2065173"/>
          </a:xfrm>
          <a:prstGeom prst="rect">
            <a:avLst/>
          </a:prstGeom>
        </p:spPr>
      </p:pic>
      <p:pic>
        <p:nvPicPr>
          <p:cNvPr id="3074" name="Picture 2" descr="Cung cấp cây dừa xiêm trồng thi công cảnh quan sân vườn biệt thự, khu du  lịch - Cây Giống Thông Tre"/>
          <p:cNvPicPr>
            <a:picLocks noChangeAspect="1" noChangeArrowheads="1"/>
          </p:cNvPicPr>
          <p:nvPr/>
        </p:nvPicPr>
        <p:blipFill rotWithShape="1">
          <a:blip r:embed="rId5">
            <a:extLst>
              <a:ext uri="{28A0092B-C50C-407E-A947-70E740481C1C}">
                <a14:useLocalDpi xmlns:a14="http://schemas.microsoft.com/office/drawing/2010/main" val="0"/>
              </a:ext>
            </a:extLst>
          </a:blip>
          <a:srcRect b="6631"/>
          <a:stretch>
            <a:fillRect/>
          </a:stretch>
        </p:blipFill>
        <p:spPr bwMode="auto">
          <a:xfrm>
            <a:off x="5011164" y="1470822"/>
            <a:ext cx="1883955" cy="13838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Dừa xiêm xanh | Dừa xiêm | Dừa xiêm Bến Tre giá sỉ"/>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278" y="2854711"/>
            <a:ext cx="4228346" cy="22887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Cây dừa xiêm xanh là gì? - Đại Lý Mua Bán Dừa Sáp Cầu Kè Trà Vin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0277" y="1470822"/>
            <a:ext cx="2277483" cy="13838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0" name="Picture 8" descr="Dừa xiêm xanh xuất khẩu"/>
          <p:cNvPicPr>
            <a:picLocks noChangeAspect="1" noChangeArrowheads="1"/>
          </p:cNvPicPr>
          <p:nvPr/>
        </p:nvPicPr>
        <p:blipFill rotWithShape="1">
          <a:blip r:embed="rId8">
            <a:extLst>
              <a:ext uri="{28A0092B-C50C-407E-A947-70E740481C1C}">
                <a14:useLocalDpi xmlns:a14="http://schemas.microsoft.com/office/drawing/2010/main" val="0"/>
              </a:ext>
            </a:extLst>
          </a:blip>
          <a:srcRect l="-2070" t="-769" b="1"/>
          <a:stretch>
            <a:fillRect/>
          </a:stretch>
        </p:blipFill>
        <p:spPr bwMode="auto">
          <a:xfrm>
            <a:off x="6861717" y="1470823"/>
            <a:ext cx="2282283" cy="3672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Trái Dừa Và Những Lợi Ích Trong Đời Sống – bTask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 y="1470824"/>
            <a:ext cx="2700279" cy="1875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Sự tích trái Dừa - Y Học Phổ Thông dành cho mọi người"/>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3346587"/>
            <a:ext cx="2700279" cy="17969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629100" y="538167"/>
            <a:ext cx="5885800"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DỪA XIÊM ĐỎ BẾN TRE </a:t>
            </a:r>
          </a:p>
        </p:txBody>
      </p:sp>
      <p:pic>
        <p:nvPicPr>
          <p:cNvPr id="4" name="Hình ảnh 3"/>
          <p:cNvPicPr>
            <a:picLocks noChangeAspect="1"/>
          </p:cNvPicPr>
          <p:nvPr/>
        </p:nvPicPr>
        <p:blipFill>
          <a:blip r:embed="rId4"/>
          <a:stretch>
            <a:fillRect/>
          </a:stretch>
        </p:blipFill>
        <p:spPr>
          <a:xfrm>
            <a:off x="-184259" y="-203321"/>
            <a:ext cx="2014006" cy="2014006"/>
          </a:xfrm>
          <a:prstGeom prst="rect">
            <a:avLst/>
          </a:prstGeom>
        </p:spPr>
      </p:pic>
      <p:pic>
        <p:nvPicPr>
          <p:cNvPr id="4098" name="Picture 2" descr="DỪA XIÊM ĐỎ"/>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2188" y="1329389"/>
            <a:ext cx="3079914" cy="19587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Dừa xiêm xanh | Dừa xiêm | Dừa xiêm Bến Tre giá sỉ"/>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2187" y="3329204"/>
            <a:ext cx="3159625" cy="1811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2" name="Picture 6" descr="Điểm danh các giống dừa xiêm uống nước ngon nhất tại Việt Nam | Bản Tin Đắk  Lắk"/>
          <p:cNvPicPr>
            <a:picLocks noChangeAspect="1" noChangeArrowheads="1"/>
          </p:cNvPicPr>
          <p:nvPr/>
        </p:nvPicPr>
        <p:blipFill rotWithShape="1">
          <a:blip r:embed="rId7">
            <a:extLst>
              <a:ext uri="{28A0092B-C50C-407E-A947-70E740481C1C}">
                <a14:useLocalDpi xmlns:a14="http://schemas.microsoft.com/office/drawing/2010/main" val="0"/>
              </a:ext>
            </a:extLst>
          </a:blip>
          <a:srcRect l="10566"/>
          <a:stretch>
            <a:fillRect/>
          </a:stretch>
        </p:blipFill>
        <p:spPr bwMode="auto">
          <a:xfrm>
            <a:off x="-8072" y="3298282"/>
            <a:ext cx="2951994" cy="18566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Gặp gỡ chủ nhân vườn dừa 2 màu vàng – cam tại Sài Thành"/>
          <p:cNvPicPr>
            <a:picLocks noChangeAspect="1" noChangeArrowheads="1"/>
          </p:cNvPicPr>
          <p:nvPr/>
        </p:nvPicPr>
        <p:blipFill rotWithShape="1">
          <a:blip r:embed="rId8">
            <a:extLst>
              <a:ext uri="{28A0092B-C50C-407E-A947-70E740481C1C}">
                <a14:useLocalDpi xmlns:a14="http://schemas.microsoft.com/office/drawing/2010/main" val="0"/>
              </a:ext>
            </a:extLst>
          </a:blip>
          <a:srcRect t="1" r="5158" b="6601"/>
          <a:stretch>
            <a:fillRect/>
          </a:stretch>
        </p:blipFill>
        <p:spPr bwMode="auto">
          <a:xfrm>
            <a:off x="-8072" y="1394692"/>
            <a:ext cx="2951994" cy="19345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Dừa xiêm-Thực Phẩm Sạch | Sữa Đà Lạt milk |Trái Cây nhập | FOODY24H"/>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1813" y="3332221"/>
            <a:ext cx="2992187" cy="1811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8" name="Picture 12" descr="Giống Dừa Xiêm Lửa, Hay Còn Gọi Là Dừa Xiêm Đỏ, Chuẩn Giống. Dừa Lù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1813" y="1307118"/>
            <a:ext cx="2992187" cy="19911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561430" y="636314"/>
            <a:ext cx="6480531"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THU HOẠCH DỪA BẾN TRE </a:t>
            </a:r>
          </a:p>
        </p:txBody>
      </p:sp>
      <p:pic>
        <p:nvPicPr>
          <p:cNvPr id="4" name="Hình ảnh 3"/>
          <p:cNvPicPr>
            <a:picLocks noChangeAspect="1"/>
          </p:cNvPicPr>
          <p:nvPr/>
        </p:nvPicPr>
        <p:blipFill>
          <a:blip r:embed="rId4"/>
          <a:stretch>
            <a:fillRect/>
          </a:stretch>
        </p:blipFill>
        <p:spPr>
          <a:xfrm>
            <a:off x="-370113" y="-280978"/>
            <a:ext cx="2077701" cy="2077701"/>
          </a:xfrm>
          <a:prstGeom prst="rect">
            <a:avLst/>
          </a:prstGeom>
        </p:spPr>
      </p:pic>
      <p:pic>
        <p:nvPicPr>
          <p:cNvPr id="5122" name="Picture 2" descr="Bến Tre: Tập trung hỗ trợ nông dân thu hoạch dừa trong mùa dịch - Ảnh thời  sự trong nước - Kinh tế - Thông tấn xã Việt Nam (TTXV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327"/>
            <a:ext cx="3269018" cy="18031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CƠ SỞ DỮ LIỆU NGÀNH CÔNG THƯƠNG - ĐỒNG NA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9300" y="3202641"/>
            <a:ext cx="2917630" cy="19408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Dừa xiêm xanh “sốt” giá, tiềm ẩn thiếu dừa khô - Báo Đồng Khởi Onl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6372" y="1375105"/>
            <a:ext cx="2917630" cy="17949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Thu hoạch dừa Bến Tre Tham gia nhóm👉... - Miền Tây Thương Nhớ | Facebook"/>
          <p:cNvPicPr>
            <a:picLocks noChangeAspect="1" noChangeArrowheads="1"/>
          </p:cNvPicPr>
          <p:nvPr/>
        </p:nvPicPr>
        <p:blipFill rotWithShape="1">
          <a:blip r:embed="rId8">
            <a:extLst>
              <a:ext uri="{28A0092B-C50C-407E-A947-70E740481C1C}">
                <a14:useLocalDpi xmlns:a14="http://schemas.microsoft.com/office/drawing/2010/main" val="0"/>
              </a:ext>
            </a:extLst>
          </a:blip>
          <a:srcRect t="27175"/>
          <a:stretch>
            <a:fillRect/>
          </a:stretch>
        </p:blipFill>
        <p:spPr bwMode="auto">
          <a:xfrm>
            <a:off x="3306734" y="1371327"/>
            <a:ext cx="2910196" cy="18278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descr="Dừa tươi Organic Bến Tre đã có mặt ở hơn 40 quốc gia trên thế giới"/>
          <p:cNvPicPr>
            <a:picLocks noChangeAspect="1" noChangeArrowheads="1"/>
          </p:cNvPicPr>
          <p:nvPr/>
        </p:nvPicPr>
        <p:blipFill rotWithShape="1">
          <a:blip r:embed="rId9">
            <a:extLst>
              <a:ext uri="{28A0092B-C50C-407E-A947-70E740481C1C}">
                <a14:useLocalDpi xmlns:a14="http://schemas.microsoft.com/office/drawing/2010/main" val="0"/>
              </a:ext>
            </a:extLst>
          </a:blip>
          <a:srcRect t="11133"/>
          <a:stretch>
            <a:fillRect/>
          </a:stretch>
        </p:blipFill>
        <p:spPr bwMode="auto">
          <a:xfrm>
            <a:off x="0" y="3202642"/>
            <a:ext cx="3278459" cy="19408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2" name="Picture 12" descr="Báo Ấp Bắc điện tử"/>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26371" y="3202643"/>
            <a:ext cx="2917630" cy="19408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401599" y="729131"/>
            <a:ext cx="7878151"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NHÀ MÁY CHẾ BIẾN DỪA BẾN TRE </a:t>
            </a:r>
          </a:p>
        </p:txBody>
      </p:sp>
      <p:pic>
        <p:nvPicPr>
          <p:cNvPr id="4" name="Hình ảnh 3"/>
          <p:cNvPicPr>
            <a:picLocks noChangeAspect="1"/>
          </p:cNvPicPr>
          <p:nvPr/>
        </p:nvPicPr>
        <p:blipFill>
          <a:blip r:embed="rId4"/>
          <a:stretch>
            <a:fillRect/>
          </a:stretch>
        </p:blipFill>
        <p:spPr>
          <a:xfrm>
            <a:off x="-370113" y="-280978"/>
            <a:ext cx="2332802" cy="2332802"/>
          </a:xfrm>
          <a:prstGeom prst="rect">
            <a:avLst/>
          </a:prstGeom>
        </p:spPr>
      </p:pic>
      <p:pic>
        <p:nvPicPr>
          <p:cNvPr id="922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8821"/>
          <a:stretch>
            <a:fillRect/>
          </a:stretch>
        </p:blipFill>
        <p:spPr bwMode="auto">
          <a:xfrm>
            <a:off x="0" y="1977483"/>
            <a:ext cx="1398179" cy="15298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74154"/>
            <a:ext cx="3442690" cy="1669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220" y="3492155"/>
            <a:ext cx="3452441" cy="16740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8418" y="1972139"/>
            <a:ext cx="2616820" cy="1480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8" name="Picture 12"/>
          <p:cNvPicPr>
            <a:picLocks noChangeAspect="1" noChangeArrowheads="1"/>
          </p:cNvPicPr>
          <p:nvPr/>
        </p:nvPicPr>
        <p:blipFill rotWithShape="1">
          <a:blip r:embed="rId9">
            <a:extLst>
              <a:ext uri="{28A0092B-C50C-407E-A947-70E740481C1C}">
                <a14:useLocalDpi xmlns:a14="http://schemas.microsoft.com/office/drawing/2010/main" val="0"/>
              </a:ext>
            </a:extLst>
          </a:blip>
          <a:srcRect t="16672"/>
          <a:stretch>
            <a:fillRect/>
          </a:stretch>
        </p:blipFill>
        <p:spPr bwMode="auto">
          <a:xfrm>
            <a:off x="1461072" y="1977482"/>
            <a:ext cx="1225384" cy="14748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30" name="Picture 14"/>
          <p:cNvPicPr>
            <a:picLocks noChangeAspect="1" noChangeArrowheads="1"/>
          </p:cNvPicPr>
          <p:nvPr/>
        </p:nvPicPr>
        <p:blipFill rotWithShape="1">
          <a:blip r:embed="rId10">
            <a:extLst>
              <a:ext uri="{28A0092B-C50C-407E-A947-70E740481C1C}">
                <a14:useLocalDpi xmlns:a14="http://schemas.microsoft.com/office/drawing/2010/main" val="0"/>
              </a:ext>
            </a:extLst>
          </a:blip>
          <a:srcRect l="21807" t="1" r="11874" b="6017"/>
          <a:stretch>
            <a:fillRect/>
          </a:stretch>
        </p:blipFill>
        <p:spPr bwMode="auto">
          <a:xfrm>
            <a:off x="7019517" y="1972139"/>
            <a:ext cx="2133041" cy="14748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34" name="Picture 18"/>
          <p:cNvPicPr>
            <a:picLocks noChangeAspect="1" noChangeArrowheads="1"/>
          </p:cNvPicPr>
          <p:nvPr/>
        </p:nvPicPr>
        <p:blipFill rotWithShape="1">
          <a:blip r:embed="rId11">
            <a:extLst>
              <a:ext uri="{28A0092B-C50C-407E-A947-70E740481C1C}">
                <a14:useLocalDpi xmlns:a14="http://schemas.microsoft.com/office/drawing/2010/main" val="0"/>
              </a:ext>
            </a:extLst>
          </a:blip>
          <a:srcRect l="6690" r="43077"/>
          <a:stretch>
            <a:fillRect/>
          </a:stretch>
        </p:blipFill>
        <p:spPr bwMode="auto">
          <a:xfrm>
            <a:off x="2750694" y="1973162"/>
            <a:ext cx="1643445" cy="14782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36" name="Picture 20" descr="Dừa Việt Nam được xuất khẩu sang thị trường Mỹ - Báo Ấp Bắc điện tử - Tin  nhanh - Chính xác"/>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63469" y="3507311"/>
            <a:ext cx="2180531" cy="16361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6"/>
          <p:cNvPicPr>
            <a:picLocks noChangeAspect="1"/>
          </p:cNvPicPr>
          <p:nvPr/>
        </p:nvPicPr>
        <p:blipFill>
          <a:blip r:embed="rId3"/>
          <a:stretch>
            <a:fillRect/>
          </a:stretch>
        </p:blipFill>
        <p:spPr>
          <a:xfrm>
            <a:off x="11911" y="0"/>
            <a:ext cx="9120177" cy="5143500"/>
          </a:xfrm>
          <a:prstGeom prst="rect">
            <a:avLst/>
          </a:prstGeom>
        </p:spPr>
      </p:pic>
      <p:pic>
        <p:nvPicPr>
          <p:cNvPr id="4" name="Hình ảnh 3"/>
          <p:cNvPicPr>
            <a:picLocks noChangeAspect="1"/>
          </p:cNvPicPr>
          <p:nvPr/>
        </p:nvPicPr>
        <p:blipFill>
          <a:blip r:embed="rId4"/>
          <a:stretch>
            <a:fillRect/>
          </a:stretch>
        </p:blipFill>
        <p:spPr>
          <a:xfrm>
            <a:off x="-211112" y="-221505"/>
            <a:ext cx="1366364" cy="13663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652424" y="562420"/>
            <a:ext cx="7008355"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DỪA GỌT NÓN LÁ BẾN TRE </a:t>
            </a:r>
          </a:p>
        </p:txBody>
      </p:sp>
      <p:pic>
        <p:nvPicPr>
          <p:cNvPr id="4" name="Hình ảnh 3"/>
          <p:cNvPicPr>
            <a:picLocks noChangeAspect="1"/>
          </p:cNvPicPr>
          <p:nvPr/>
        </p:nvPicPr>
        <p:blipFill>
          <a:blip r:embed="rId4"/>
          <a:stretch>
            <a:fillRect/>
          </a:stretch>
        </p:blipFill>
        <p:spPr>
          <a:xfrm>
            <a:off x="-228864" y="-256082"/>
            <a:ext cx="2099750" cy="2099750"/>
          </a:xfrm>
          <a:prstGeom prst="rect">
            <a:avLst/>
          </a:prstGeom>
        </p:spPr>
      </p:pic>
      <p:pic>
        <p:nvPicPr>
          <p:cNvPr id="6148" name="Picture 4" descr="Dừa tươi xuất khẩu"/>
          <p:cNvPicPr>
            <a:picLocks noChangeAspect="1" noChangeArrowheads="1"/>
          </p:cNvPicPr>
          <p:nvPr/>
        </p:nvPicPr>
        <p:blipFill rotWithShape="1">
          <a:blip r:embed="rId5">
            <a:extLst>
              <a:ext uri="{28A0092B-C50C-407E-A947-70E740481C1C}">
                <a14:useLocalDpi xmlns:a14="http://schemas.microsoft.com/office/drawing/2010/main" val="0"/>
              </a:ext>
            </a:extLst>
          </a:blip>
          <a:srcRect t="16692"/>
          <a:stretch>
            <a:fillRect/>
          </a:stretch>
        </p:blipFill>
        <p:spPr bwMode="auto">
          <a:xfrm>
            <a:off x="5014022" y="2847278"/>
            <a:ext cx="4129978" cy="22962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Dừa Xiêm Mã Lai tươi gọt đầu gọt đuôi | Shopee Việt Na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6517" y="1434790"/>
            <a:ext cx="1977483" cy="14124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2" name="Picture 8" descr="Dừa Tươi Vỏ Xanh – Cửa Hàng Người Việt Tại Nhật Bả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1821" y="1434790"/>
            <a:ext cx="2065251" cy="13759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Hình ảnh 2"/>
          <p:cNvPicPr>
            <a:picLocks noChangeAspect="1"/>
          </p:cNvPicPr>
          <p:nvPr/>
        </p:nvPicPr>
        <p:blipFill rotWithShape="1">
          <a:blip r:embed="rId8"/>
          <a:srcRect l="9574" t="2037" r="-9574" b="-2037"/>
          <a:stretch>
            <a:fillRect/>
          </a:stretch>
        </p:blipFill>
        <p:spPr>
          <a:xfrm>
            <a:off x="97" y="1434790"/>
            <a:ext cx="5490385" cy="3761831"/>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509394" y="707163"/>
            <a:ext cx="6844804"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DỪA GỌT KIM CƯƠNG BẾN TRE </a:t>
            </a:r>
          </a:p>
        </p:txBody>
      </p:sp>
      <p:pic>
        <p:nvPicPr>
          <p:cNvPr id="4" name="Hình ảnh 3"/>
          <p:cNvPicPr>
            <a:picLocks noChangeAspect="1"/>
          </p:cNvPicPr>
          <p:nvPr/>
        </p:nvPicPr>
        <p:blipFill>
          <a:blip r:embed="rId4"/>
          <a:stretch>
            <a:fillRect/>
          </a:stretch>
        </p:blipFill>
        <p:spPr>
          <a:xfrm>
            <a:off x="-370113" y="-280978"/>
            <a:ext cx="2087476" cy="2087476"/>
          </a:xfrm>
          <a:prstGeom prst="rect">
            <a:avLst/>
          </a:prstGeom>
        </p:spPr>
      </p:pic>
      <p:pic>
        <p:nvPicPr>
          <p:cNvPr id="7170" name="Picture 2" descr="Dừa Tươi Gọt Kim Cương – Sesofoods, 54% OF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03" y="1442176"/>
            <a:ext cx="3701324" cy="37013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2" name="Picture 4" descr="Dừa Tươi Gọt Kim Cương – Sesofoods, 58% OF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5756" y="1437062"/>
            <a:ext cx="2341755" cy="13266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4" name="Picture 6" descr="Dừa tươi xuất khẩu – Gọt vỏ hình kim cương – Vựa dừa tươi – Đại lý dừa xiêm  xanh – Mua dừa xiêm số lượng lớn"/>
          <p:cNvPicPr>
            <a:picLocks noChangeAspect="1" noChangeArrowheads="1"/>
          </p:cNvPicPr>
          <p:nvPr/>
        </p:nvPicPr>
        <p:blipFill rotWithShape="1">
          <a:blip r:embed="rId7">
            <a:extLst>
              <a:ext uri="{28A0092B-C50C-407E-A947-70E740481C1C}">
                <a14:useLocalDpi xmlns:a14="http://schemas.microsoft.com/office/drawing/2010/main" val="0"/>
              </a:ext>
            </a:extLst>
          </a:blip>
          <a:srcRect b="27547"/>
          <a:stretch>
            <a:fillRect/>
          </a:stretch>
        </p:blipFill>
        <p:spPr bwMode="auto">
          <a:xfrm>
            <a:off x="6573950" y="1404180"/>
            <a:ext cx="2271276" cy="13563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6" name="Picture 8" descr="Dừa gọt kim cương - Viet Agri-Product Development J.S.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1340" y="2778577"/>
            <a:ext cx="2562517" cy="23649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8" name="Picture 10" descr="Hoa Kỳ chính thức mở cửa thị trường cho quả dừa tươi của Việt Nam"/>
          <p:cNvPicPr>
            <a:picLocks noChangeAspect="1" noChangeArrowheads="1"/>
          </p:cNvPicPr>
          <p:nvPr/>
        </p:nvPicPr>
        <p:blipFill rotWithShape="1">
          <a:blip r:embed="rId9">
            <a:extLst>
              <a:ext uri="{28A0092B-C50C-407E-A947-70E740481C1C}">
                <a14:useLocalDpi xmlns:a14="http://schemas.microsoft.com/office/drawing/2010/main" val="0"/>
              </a:ext>
            </a:extLst>
          </a:blip>
          <a:srcRect t="13539" b="1845"/>
          <a:stretch>
            <a:fillRect/>
          </a:stretch>
        </p:blipFill>
        <p:spPr bwMode="auto">
          <a:xfrm>
            <a:off x="6275176" y="2778577"/>
            <a:ext cx="2868824" cy="23649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1555780" y="711722"/>
            <a:ext cx="6592043"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DỪA GỌT TRỌC BẾN TRE </a:t>
            </a:r>
          </a:p>
        </p:txBody>
      </p:sp>
      <p:pic>
        <p:nvPicPr>
          <p:cNvPr id="4" name="Hình ảnh 3"/>
          <p:cNvPicPr>
            <a:picLocks noChangeAspect="1"/>
          </p:cNvPicPr>
          <p:nvPr/>
        </p:nvPicPr>
        <p:blipFill>
          <a:blip r:embed="rId4"/>
          <a:stretch>
            <a:fillRect/>
          </a:stretch>
        </p:blipFill>
        <p:spPr>
          <a:xfrm>
            <a:off x="-123604" y="-109264"/>
            <a:ext cx="1931359" cy="1931359"/>
          </a:xfrm>
          <a:prstGeom prst="rect">
            <a:avLst/>
          </a:prstGeom>
        </p:spPr>
      </p:pic>
      <p:pic>
        <p:nvPicPr>
          <p:cNvPr id="8194" name="Picture 2" descr="Dừa Xiêm gọt trọc Bến Tre (20 quả)"/>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432640"/>
            <a:ext cx="1695566" cy="1695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196" name="Picture 4" descr="DỪA XIÊM GỌT TRỌC BẾN TRE TẬN GỐC"/>
          <p:cNvPicPr>
            <a:picLocks noChangeAspect="1" noChangeArrowheads="1"/>
          </p:cNvPicPr>
          <p:nvPr/>
        </p:nvPicPr>
        <p:blipFill rotWithShape="1">
          <a:blip r:embed="rId6">
            <a:extLst>
              <a:ext uri="{28A0092B-C50C-407E-A947-70E740481C1C}">
                <a14:useLocalDpi xmlns:a14="http://schemas.microsoft.com/office/drawing/2010/main" val="0"/>
              </a:ext>
            </a:extLst>
          </a:blip>
          <a:srcRect l="8712" t="13099" r="13758"/>
          <a:stretch>
            <a:fillRect/>
          </a:stretch>
        </p:blipFill>
        <p:spPr bwMode="auto">
          <a:xfrm>
            <a:off x="-5849" y="1446735"/>
            <a:ext cx="3298138" cy="36967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2" name="Picture 2" descr="Dừa Tươi Xuất Khẩu"/>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347" y="3154802"/>
            <a:ext cx="3538654" cy="19816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4" name="Picture 4" descr="cung cấp dừa xiêm gọt trọ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7205" y="3150733"/>
            <a:ext cx="1981647" cy="19816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6" name="Picture 6" descr="Dừa Xiêm Gọt Trọc | Ho Chi Minh Cit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0927" y="1451999"/>
            <a:ext cx="2193073" cy="16426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64"/>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p:cNvPicPr>
            <a:picLocks noChangeAspect="1"/>
          </p:cNvPicPr>
          <p:nvPr/>
        </p:nvPicPr>
        <p:blipFill>
          <a:blip r:embed="rId4"/>
          <a:stretch>
            <a:fillRect/>
          </a:stretch>
        </p:blipFill>
        <p:spPr>
          <a:xfrm>
            <a:off x="-121867" y="-186685"/>
            <a:ext cx="1804903" cy="1804903"/>
          </a:xfrm>
          <a:prstGeom prst="rect">
            <a:avLst/>
          </a:prstGeom>
        </p:spPr>
      </p:pic>
      <p:sp>
        <p:nvSpPr>
          <p:cNvPr id="5" name="Tiêu đề 4"/>
          <p:cNvSpPr>
            <a:spLocks noGrp="1"/>
          </p:cNvSpPr>
          <p:nvPr>
            <p:ph type="ctrTitle"/>
          </p:nvPr>
        </p:nvSpPr>
        <p:spPr>
          <a:xfrm>
            <a:off x="1701693" y="486425"/>
            <a:ext cx="5882396"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CƠM DỪA XUẤT KHẨU</a:t>
            </a:r>
          </a:p>
        </p:txBody>
      </p:sp>
      <p:pic>
        <p:nvPicPr>
          <p:cNvPr id="12290" name="Picture 2" descr="Cơm dừa sấy khô AC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8761" y="1351738"/>
            <a:ext cx="3563016" cy="3768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2" name="Picture 4" descr="6 Lợi Ích Của Cơm Dừa Làm Bạn Chỉ Muốn Dùng Ngay • Leep.ap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3" y="1351739"/>
            <a:ext cx="2835821" cy="18397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4" name="Picture 6" descr="Chuyển giao công nghệ sản xuất bột dừa sấy | Kỹ Nghệ Xanh Việt Nam 2023 -  Giải pháp cho cuộc sống xan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0305" y="1351738"/>
            <a:ext cx="2626708" cy="19577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6" name="Picture 8" descr="Cơm dừa đông lạn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4145" y="3342032"/>
            <a:ext cx="2659027" cy="17784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8" name="Picture 10" descr="Cùi dừa bao nhiêu calo? Ăn cùi dừa có giảm cân không? |Món Miền Trung – Món  Miền Tru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09" y="3246827"/>
            <a:ext cx="2835821" cy="18871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64"/>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p:cNvPicPr>
            <a:picLocks noChangeAspect="1"/>
          </p:cNvPicPr>
          <p:nvPr/>
        </p:nvPicPr>
        <p:blipFill>
          <a:blip r:embed="rId4"/>
          <a:stretch>
            <a:fillRect/>
          </a:stretch>
        </p:blipFill>
        <p:spPr>
          <a:xfrm>
            <a:off x="0" y="-207762"/>
            <a:ext cx="1990757" cy="1990757"/>
          </a:xfrm>
          <a:prstGeom prst="rect">
            <a:avLst/>
          </a:prstGeom>
        </p:spPr>
      </p:pic>
      <p:sp>
        <p:nvSpPr>
          <p:cNvPr id="5" name="Tiêu đề 4"/>
          <p:cNvSpPr>
            <a:spLocks noGrp="1"/>
          </p:cNvSpPr>
          <p:nvPr>
            <p:ph type="ctrTitle"/>
          </p:nvPr>
        </p:nvSpPr>
        <p:spPr>
          <a:xfrm>
            <a:off x="1752472" y="595975"/>
            <a:ext cx="5927001" cy="735013"/>
          </a:xfrm>
        </p:spPr>
        <p:txBody>
          <a:bodyPr>
            <a:noAutofit/>
          </a:body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NƯỚC CỐT DỪA CẤP ĐÔNG</a:t>
            </a:r>
          </a:p>
        </p:txBody>
      </p:sp>
      <p:pic>
        <p:nvPicPr>
          <p:cNvPr id="13314" name="Picture 2" descr="Nước cốt dừa đông lạnh"/>
          <p:cNvPicPr>
            <a:picLocks noChangeAspect="1" noChangeArrowheads="1"/>
          </p:cNvPicPr>
          <p:nvPr/>
        </p:nvPicPr>
        <p:blipFill rotWithShape="1">
          <a:blip r:embed="rId5">
            <a:extLst>
              <a:ext uri="{28A0092B-C50C-407E-A947-70E740481C1C}">
                <a14:useLocalDpi xmlns:a14="http://schemas.microsoft.com/office/drawing/2010/main" val="0"/>
              </a:ext>
            </a:extLst>
          </a:blip>
          <a:srcRect l="6996" t="8619" r="9280" b="7313"/>
          <a:stretch>
            <a:fillRect/>
          </a:stretch>
        </p:blipFill>
        <p:spPr bwMode="auto">
          <a:xfrm>
            <a:off x="5559455" y="1377295"/>
            <a:ext cx="3584546" cy="2139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316" name="Picture 4" descr="Chi tiết sản phẩm"/>
          <p:cNvPicPr>
            <a:picLocks noChangeAspect="1" noChangeArrowheads="1"/>
          </p:cNvPicPr>
          <p:nvPr/>
        </p:nvPicPr>
        <p:blipFill rotWithShape="1">
          <a:blip r:embed="rId6">
            <a:extLst>
              <a:ext uri="{28A0092B-C50C-407E-A947-70E740481C1C}">
                <a14:useLocalDpi xmlns:a14="http://schemas.microsoft.com/office/drawing/2010/main" val="0"/>
              </a:ext>
            </a:extLst>
          </a:blip>
          <a:srcRect b="33974"/>
          <a:stretch>
            <a:fillRect/>
          </a:stretch>
        </p:blipFill>
        <p:spPr bwMode="auto">
          <a:xfrm>
            <a:off x="5559454" y="3539401"/>
            <a:ext cx="3584545" cy="15945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318" name="Picture 6" descr="XÍ NGHIỆP RẠCH LỢP | Công ty Cổ phần Trà Bắ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77295"/>
            <a:ext cx="5434361" cy="37757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p:cNvPicPr>
            <a:picLocks noChangeAspect="1"/>
          </p:cNvPicPr>
          <p:nvPr/>
        </p:nvPicPr>
        <p:blipFill>
          <a:blip r:embed="rId4"/>
          <a:stretch>
            <a:fillRect/>
          </a:stretch>
        </p:blipFill>
        <p:spPr>
          <a:xfrm>
            <a:off x="48339" y="-256337"/>
            <a:ext cx="1730637" cy="1730637"/>
          </a:xfrm>
          <a:prstGeom prst="rect">
            <a:avLst/>
          </a:prstGeom>
        </p:spPr>
      </p:pic>
      <p:sp>
        <p:nvSpPr>
          <p:cNvPr id="3" name="Tiêu đề 1"/>
          <p:cNvSpPr txBox="1"/>
          <p:nvPr/>
        </p:nvSpPr>
        <p:spPr>
          <a:xfrm>
            <a:off x="1290936" y="393740"/>
            <a:ext cx="7402366" cy="735013"/>
          </a:xfrm>
          <a:prstGeom prst="rect">
            <a:avLst/>
          </a:prstGeom>
          <a:noFill/>
          <a:ln>
            <a:noFill/>
          </a:ln>
        </p:spPr>
        <p:txBody>
          <a:bodyPr spcFirstLastPara="1" wrap="square" lIns="45725" tIns="22850" rIns="45725" bIns="228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00"/>
              <a:buFont typeface="Calibri" panose="020F0502020204030204"/>
              <a:buNone/>
              <a:defRPr sz="2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THÀNH PHẦN DINH DƯỠNG DỪA </a:t>
            </a:r>
          </a:p>
        </p:txBody>
      </p:sp>
      <p:pic>
        <p:nvPicPr>
          <p:cNvPr id="5" name="Hình ảnh 4"/>
          <p:cNvPicPr>
            <a:picLocks noChangeAspect="1"/>
          </p:cNvPicPr>
          <p:nvPr/>
        </p:nvPicPr>
        <p:blipFill>
          <a:blip r:embed="rId5"/>
          <a:stretch>
            <a:fillRect/>
          </a:stretch>
        </p:blipFill>
        <p:spPr>
          <a:xfrm>
            <a:off x="5154651" y="1264812"/>
            <a:ext cx="3352797" cy="3742628"/>
          </a:xfrm>
          <a:prstGeom prst="rect">
            <a:avLst/>
          </a:prstGeom>
          <a:ln>
            <a:noFill/>
          </a:ln>
          <a:effectLst>
            <a:softEdge rad="112500"/>
          </a:effectLst>
        </p:spPr>
      </p:pic>
      <p:pic>
        <p:nvPicPr>
          <p:cNvPr id="6" name="Hình ảnh 5"/>
          <p:cNvPicPr>
            <a:picLocks noChangeAspect="1"/>
          </p:cNvPicPr>
          <p:nvPr/>
        </p:nvPicPr>
        <p:blipFill rotWithShape="1">
          <a:blip r:embed="rId6"/>
          <a:srcRect t="7070" b="-1145"/>
          <a:stretch>
            <a:fillRect/>
          </a:stretch>
        </p:blipFill>
        <p:spPr>
          <a:xfrm>
            <a:off x="118946" y="1196782"/>
            <a:ext cx="4572000" cy="3878688"/>
          </a:xfrm>
          <a:prstGeom prst="rect">
            <a:avLst/>
          </a:prstGeom>
          <a:ln>
            <a:noFill/>
          </a:ln>
          <a:effectLst>
            <a:softEdge rad="112500"/>
          </a:effectLst>
        </p:spPr>
      </p:pic>
      <p:pic>
        <p:nvPicPr>
          <p:cNvPr id="7"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24045" r="72927" b="62147"/>
          <a:stretch>
            <a:fillRect/>
          </a:stretch>
        </p:blipFill>
        <p:spPr bwMode="auto">
          <a:xfrm>
            <a:off x="1290936" y="1137577"/>
            <a:ext cx="3400010" cy="5947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Hình ảnh 7"/>
          <p:cNvPicPr>
            <a:picLocks noChangeAspect="1"/>
          </p:cNvPicPr>
          <p:nvPr/>
        </p:nvPicPr>
        <p:blipFill rotWithShape="1">
          <a:blip r:embed="rId6"/>
          <a:srcRect l="3496" t="24045" r="75123" b="61860"/>
          <a:stretch>
            <a:fillRect/>
          </a:stretch>
        </p:blipFill>
        <p:spPr>
          <a:xfrm>
            <a:off x="200722" y="1137577"/>
            <a:ext cx="1277655" cy="929116"/>
          </a:xfrm>
          <a:prstGeom prst="rect">
            <a:avLst/>
          </a:prstGeom>
          <a:ln>
            <a:noFill/>
          </a:ln>
          <a:effectLst>
            <a:softEdge rad="112500"/>
          </a:effectLst>
        </p:spPr>
      </p:pic>
      <p:pic>
        <p:nvPicPr>
          <p:cNvPr id="102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46097" t="96027" r="26667"/>
          <a:stretch>
            <a:fillRect/>
          </a:stretch>
        </p:blipFill>
        <p:spPr bwMode="auto">
          <a:xfrm>
            <a:off x="3157887" y="4163122"/>
            <a:ext cx="1414113" cy="8443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ền Xanh Lá Cây Đậm: Sắc Màu Thiên Nhiên Trong Không Gian Sống -  Herbalnature.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p:cNvPicPr>
            <a:picLocks noChangeAspect="1"/>
          </p:cNvPicPr>
          <p:nvPr/>
        </p:nvPicPr>
        <p:blipFill>
          <a:blip r:embed="rId4"/>
          <a:stretch>
            <a:fillRect/>
          </a:stretch>
        </p:blipFill>
        <p:spPr>
          <a:xfrm>
            <a:off x="48339" y="-256337"/>
            <a:ext cx="1730637" cy="1730637"/>
          </a:xfrm>
          <a:prstGeom prst="rect">
            <a:avLst/>
          </a:prstGeom>
        </p:spPr>
      </p:pic>
      <p:sp>
        <p:nvSpPr>
          <p:cNvPr id="3" name="Tiêu đề 1"/>
          <p:cNvSpPr txBox="1"/>
          <p:nvPr/>
        </p:nvSpPr>
        <p:spPr>
          <a:xfrm>
            <a:off x="1878234" y="482949"/>
            <a:ext cx="7402366" cy="735013"/>
          </a:xfrm>
          <a:prstGeom prst="rect">
            <a:avLst/>
          </a:prstGeom>
          <a:noFill/>
          <a:ln>
            <a:noFill/>
          </a:ln>
        </p:spPr>
        <p:txBody>
          <a:bodyPr spcFirstLastPara="1" wrap="square" lIns="45725" tIns="22850" rIns="45725" bIns="228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00"/>
              <a:buFont typeface="Calibri" panose="020F0502020204030204"/>
              <a:buNone/>
              <a:defRPr sz="2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700"/>
              <a:buFont typeface="Arial" panose="020B0604020202020204"/>
              <a:buNone/>
              <a:defRPr sz="9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r>
              <a:rPr lang="vi-VN" sz="360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rPr>
              <a:t>LỜI KẾT</a:t>
            </a:r>
            <a:endParaRPr lang="vi-VN" sz="3600" dirty="0">
              <a:ln>
                <a:solidFill>
                  <a:schemeClr val="tx1"/>
                </a:solidFill>
              </a:ln>
              <a:solidFill>
                <a:schemeClr val="accent6">
                  <a:lumMod val="75000"/>
                </a:schemeClr>
              </a:solidFill>
              <a:latin typeface="Aachen" panose="02020500000000000000" pitchFamily="18" charset="0"/>
              <a:ea typeface="Aachen" panose="02020500000000000000" pitchFamily="18" charset="0"/>
              <a:cs typeface="Aachen" panose="02020500000000000000" pitchFamily="18" charset="0"/>
            </a:endParaRPr>
          </a:p>
        </p:txBody>
      </p:sp>
      <p:pic>
        <p:nvPicPr>
          <p:cNvPr id="2" name="Hình ảnh 1"/>
          <p:cNvPicPr>
            <a:picLocks noChangeAspect="1"/>
          </p:cNvPicPr>
          <p:nvPr/>
        </p:nvPicPr>
        <p:blipFill>
          <a:blip r:embed="rId5"/>
          <a:stretch>
            <a:fillRect/>
          </a:stretch>
        </p:blipFill>
        <p:spPr>
          <a:xfrm>
            <a:off x="413477" y="1217962"/>
            <a:ext cx="3487963" cy="3925538"/>
          </a:xfrm>
          <a:prstGeom prst="rect">
            <a:avLst/>
          </a:prstGeom>
          <a:ln>
            <a:noFill/>
          </a:ln>
          <a:effectLst>
            <a:softEdge rad="112500"/>
          </a:effectLst>
        </p:spPr>
      </p:pic>
      <p:sp>
        <p:nvSpPr>
          <p:cNvPr id="9" name="Tiêu đề phụ 2"/>
          <p:cNvSpPr txBox="1"/>
          <p:nvPr/>
        </p:nvSpPr>
        <p:spPr>
          <a:xfrm>
            <a:off x="3791210" y="1217962"/>
            <a:ext cx="5489390" cy="39471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Với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Phương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châm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1"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UY TÍN LÀ DANH DỰ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chúng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tôi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luôn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nghiêm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túc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trong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công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sản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xuất</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và</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luôn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nâng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cao</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chất</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lượng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sản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phẩm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để</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được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phục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vụ</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đối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khách</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hàng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dài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lâu</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vi-VN"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Chúng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tôi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sẽ</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hợp</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với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bất</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kỳ</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đối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nước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ngoài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OEM, ODM…</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Quý</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anh</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chị</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đối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tác</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quan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tâm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vui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lòng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gửi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thư</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quan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tâm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đến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 </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vi-VN"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Công Ty TNHH Nông Nghiệp Hải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Long.                                                                      </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Mail : agrihailong@gmail.com</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Hotline: (+84) 899 007 936  </a:t>
            </a:r>
          </a:p>
          <a:p>
            <a:pPr marL="114300" marR="0" lvl="0" indent="0" algn="l" defTabSz="914400" rtl="0" eaLnBrk="1" fontAlgn="auto" latinLnBrk="0" hangingPunct="1">
              <a:lnSpc>
                <a:spcPct val="100000"/>
              </a:lnSpc>
              <a:spcBef>
                <a:spcPts val="600"/>
              </a:spcBef>
              <a:spcAft>
                <a:spcPts val="0"/>
              </a:spcAft>
              <a:buClr>
                <a:srgbClr val="9BCF63"/>
              </a:buClr>
              <a:buSzPts val="1800"/>
              <a:buFont typeface="Pontano Sans"/>
              <a:buNone/>
              <a:defRPr/>
            </a:pP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(Agri </a:t>
            </a:r>
            <a:r>
              <a:rPr kumimoji="0" lang="vi-VN"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Hải</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Long)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để</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nhận</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thêm</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a:t>
            </a:r>
            <a:r>
              <a:rPr kumimoji="0" lang="en-US" sz="1800" b="0" i="0" u="none" strike="noStrike" kern="0" cap="none" spc="0" normalizeH="0" baseline="0" noProof="0" dirty="0" err="1">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thông</a:t>
            </a:r>
            <a:r>
              <a:rPr kumimoji="0" lang="en-US" sz="1800" b="0" i="0" u="none" strike="noStrike" kern="0" cap="none" spc="0" normalizeH="0" baseline="0" noProof="0" dirty="0">
                <a:ln>
                  <a:noFill/>
                </a:ln>
                <a:effectLst/>
                <a:uLnTx/>
                <a:uFillTx/>
                <a:latin typeface="Times" panose="020B0500000000000000" pitchFamily="34" charset="0"/>
                <a:ea typeface="Times" panose="020B0500000000000000" pitchFamily="34" charset="0"/>
                <a:cs typeface="Times" panose="020B0500000000000000" pitchFamily="34" charset="0"/>
                <a:sym typeface="Pontano Sans"/>
              </a:rPr>
              <a:t> tin.</a:t>
            </a:r>
            <a:endParaRPr kumimoji="0" lang="vi-VN" sz="1800" b="0" i="0" u="none" strike="noStrike" kern="1200" cap="none" spc="0" normalizeH="0" baseline="0" noProof="0" dirty="0">
              <a:ln>
                <a:noFill/>
              </a:ln>
              <a:effectLst/>
              <a:uLnTx/>
              <a:uFillTx/>
              <a:latin typeface="Arial" panose="020B0604020202020204" pitchFamily="34" charset="0"/>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ước dừa giải nhiệt tốt nhưng ai không nên uống? - 2s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89" y="0"/>
            <a:ext cx="9203474"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êu đề 1"/>
          <p:cNvSpPr>
            <a:spLocks noGrp="1"/>
          </p:cNvSpPr>
          <p:nvPr>
            <p:ph type="ctrTitle"/>
          </p:nvPr>
        </p:nvSpPr>
        <p:spPr>
          <a:xfrm>
            <a:off x="5816889" y="2167890"/>
            <a:ext cx="3886200" cy="2722246"/>
          </a:xfrm>
        </p:spPr>
        <p:txBody>
          <a:bodyPr>
            <a:noAutofit/>
          </a:bodyPr>
          <a:lstStyle/>
          <a:p>
            <a:r>
              <a:rPr lang="vi-VN" sz="6600" dirty="0">
                <a:ln w="19050">
                  <a:solidFill>
                    <a:schemeClr val="tx1"/>
                  </a:solidFill>
                </a:ln>
                <a:solidFill>
                  <a:schemeClr val="accent6">
                    <a:lumMod val="75000"/>
                  </a:schemeClr>
                </a:solidFill>
                <a:latin typeface="Aachen" panose="02020500000000000000" pitchFamily="18" charset="0"/>
                <a:ea typeface="Batang" panose="02030600000101010101" pitchFamily="18" charset="-127"/>
                <a:cs typeface="Aachen" panose="02020500000000000000" pitchFamily="18" charset="0"/>
              </a:rPr>
              <a:t>THANK</a:t>
            </a:r>
            <a:br>
              <a:rPr lang="vi-VN" sz="6600" dirty="0">
                <a:ln w="19050">
                  <a:solidFill>
                    <a:schemeClr val="tx1"/>
                  </a:solidFill>
                </a:ln>
                <a:solidFill>
                  <a:schemeClr val="accent6">
                    <a:lumMod val="75000"/>
                  </a:schemeClr>
                </a:solidFill>
                <a:latin typeface="Aachen" panose="02020500000000000000" pitchFamily="18" charset="0"/>
                <a:ea typeface="Batang" panose="02030600000101010101" pitchFamily="18" charset="-127"/>
                <a:cs typeface="Aachen" panose="02020500000000000000" pitchFamily="18" charset="0"/>
              </a:rPr>
            </a:br>
            <a:r>
              <a:rPr lang="vi-VN" sz="6600" dirty="0">
                <a:ln w="19050">
                  <a:solidFill>
                    <a:schemeClr val="tx1"/>
                  </a:solidFill>
                </a:ln>
                <a:solidFill>
                  <a:schemeClr val="accent6">
                    <a:lumMod val="75000"/>
                  </a:schemeClr>
                </a:solidFill>
                <a:latin typeface="Aachen" panose="02020500000000000000" pitchFamily="18" charset="0"/>
                <a:ea typeface="Batang" panose="02030600000101010101" pitchFamily="18" charset="-127"/>
                <a:cs typeface="Aachen" panose="02020500000000000000" pitchFamily="18" charset="0"/>
              </a:rPr>
              <a:t> YOU</a:t>
            </a:r>
          </a:p>
        </p:txBody>
      </p:sp>
      <p:pic>
        <p:nvPicPr>
          <p:cNvPr id="4" name="Hình ảnh 3"/>
          <p:cNvPicPr>
            <a:picLocks noChangeAspect="1"/>
          </p:cNvPicPr>
          <p:nvPr/>
        </p:nvPicPr>
        <p:blipFill>
          <a:blip r:embed="rId4"/>
          <a:stretch>
            <a:fillRect/>
          </a:stretch>
        </p:blipFill>
        <p:spPr>
          <a:xfrm>
            <a:off x="-370113" y="-280978"/>
            <a:ext cx="2437438" cy="2437438"/>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FFFEFD"/>
      </a:dk1>
      <a:lt1>
        <a:srgbClr val="225D36"/>
      </a:lt1>
      <a:dk2>
        <a:srgbClr val="FFFEFD"/>
      </a:dk2>
      <a:lt2>
        <a:srgbClr val="8EA532"/>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822</Words>
  <Application>Microsoft Office PowerPoint</Application>
  <PresentationFormat>Trình chiếu Trên màn hình (16:9)</PresentationFormat>
  <Paragraphs>41</Paragraphs>
  <Slides>16</Slides>
  <Notes>16</Notes>
  <HiddenSlides>0</HiddenSlides>
  <MMClips>0</MMClips>
  <ScaleCrop>false</ScaleCrop>
  <HeadingPairs>
    <vt:vector size="6" baseType="variant">
      <vt:variant>
        <vt:lpstr>Phông được Dùng</vt:lpstr>
      </vt:variant>
      <vt:variant>
        <vt:i4>6</vt:i4>
      </vt:variant>
      <vt:variant>
        <vt:lpstr>Chủ đề</vt:lpstr>
      </vt:variant>
      <vt:variant>
        <vt:i4>2</vt:i4>
      </vt:variant>
      <vt:variant>
        <vt:lpstr>Tiêu đề Bản chiếu</vt:lpstr>
      </vt:variant>
      <vt:variant>
        <vt:i4>16</vt:i4>
      </vt:variant>
    </vt:vector>
  </HeadingPairs>
  <TitlesOfParts>
    <vt:vector size="24" baseType="lpstr">
      <vt:lpstr>Calibri</vt:lpstr>
      <vt:lpstr>Pontano Sans</vt:lpstr>
      <vt:lpstr>Aachen</vt:lpstr>
      <vt:lpstr>Times</vt:lpstr>
      <vt:lpstr>Arial</vt:lpstr>
      <vt:lpstr>Playfair Display</vt:lpstr>
      <vt:lpstr>Simple Light</vt:lpstr>
      <vt:lpstr>Office Theme</vt:lpstr>
      <vt:lpstr>NGỌT NGÀO TÌNH ĐẤT TÌNH QUÊ</vt:lpstr>
      <vt:lpstr>Dừa Bến Tre đã từ lâu nổi tiếng với hương vị đặc trưng và chất lượng tốt nhất. Công ty TNHH Nông Nghiệp Hải Long tự hào là đối tác tin cậy trong lĩnh vực xuất nhập khẩu dừa Bến Tre. 1. Chất Lượng Độc Đáo: Dừa Bến Tre Hải Long được chọn lựa từ những quả dừa chín mọng, tươi ngon nhất. Qua quy trình chăm sóc và thu hoạch nghiêm ngặt, chúng tôi cam kết mang đến cho khách hàng sản phẩm chất lượng, đúng chuẩn vị và độ tươi mới. 2. Phương Pháp Sản Xuất Hiện Đại: Với sự đầu tư vào công nghệ và quy trình sản xuất tiên tiến, chúng tôi đảm bảo rằng dừa Bến Tre Hải Long được chế biến và đóng gói với tiêu chuẩn cao nhất, đảm bảo an toàn vệ sinh thực phẩm và giữ nguyên hương vị tự nhiên. 3. Tiếp Thị Và Xuất Khẩu: Hải Long không ngừng nỗ lực trong việc tiếp thị và mở rộng thị trường xuất khẩu cho dừa Bến Tre. Chúng tôi đã và đang xây dựng mối quan hệ vững chắc với các đối tác và nhà nhập khẩu trên thị trường quốc tế, từ châu Á, châu Âu đến Mỹ. 4. Cam Kết Chất Lượng: Chúng tôi cam kết cung cấp dừa Bến Tre Hải Long với chất lượng tốt nhất và đúng cam kết. Mọi sản phẩm đều được kiểm tra và đảm bảo đạt chuẩn về vị, màu, và chất lượng trước khi đến tay khách hàng. 5. Hợp Tác và Phát Triển Bền Vững: Hải Long luôn coi trọng việc hợp tác và phát triển bền vững với các đối tác và khách hàng. Chúng tôi sẵn lòng lắng nghe ý kiến phản hồi và cùng nhau xây dựng mối quan hệ đồng minh lâu dài, mang lại lợi ích cho cả hai bên. Dừa Bến Tre Hải Long không chỉ là sản phẩm, mà còn là biểu tượng của sự tận tâm và cam kết với chất lượng. Với mong muốn mang hương vị đặc trưng của dừa Bến Tre đến với thế giới, chúng tôi hy vọng được hợp tác và phục vụ quý khách hàng trên khắp mọi miền đất nước và thế giới.  Sản phẩm dừa Bến Tre Hải Long và cam kết của chúng tôi trong việc mang lại chất lượng và hương vị đặc trưng từ miền đất Bến Tre.    </vt:lpstr>
      <vt:lpstr>VÙNG TRỒNG DỪA BẾN TRE </vt:lpstr>
      <vt:lpstr>DỪA XIÊM XANH BẾN TRE </vt:lpstr>
      <vt:lpstr>DỪA XIÊM ĐỎ BẾN TRE </vt:lpstr>
      <vt:lpstr>THU HOẠCH DỪA BẾN TRE </vt:lpstr>
      <vt:lpstr>NHÀ MÁY CHẾ BIẾN DỪA BẾN TRE </vt:lpstr>
      <vt:lpstr>Bản trình bày PowerPoint</vt:lpstr>
      <vt:lpstr>DỪA GỌT NÓN LÁ BẾN TRE </vt:lpstr>
      <vt:lpstr>DỪA GỌT KIM CƯƠNG BẾN TRE </vt:lpstr>
      <vt:lpstr>DỪA GỌT TRỌC BẾN TRE </vt:lpstr>
      <vt:lpstr>CƠM DỪA XUẤT KHẨU</vt:lpstr>
      <vt:lpstr>NƯỚC CỐT DỪA CẤP ĐÔNG</vt:lpstr>
      <vt:lpstr>Bản trình bày PowerPoint</vt:lpstr>
      <vt:lpstr>Bản trình bày PowerPoint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Thông Chí</dc:creator>
  <cp:lastModifiedBy>Thông Chí</cp:lastModifiedBy>
  <cp:revision>22</cp:revision>
  <dcterms:created xsi:type="dcterms:W3CDTF">2024-03-08T13:37:22Z</dcterms:created>
  <dcterms:modified xsi:type="dcterms:W3CDTF">2025-05-16T04:53:12Z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E1A8B8625C1D453A803CEA091D114492_12</vt:lpwstr>
  </property>
  <property fmtid="{D5CDD505-2E9C-101B-9397-08002B2CF9AE}" pid="3" name="KSOProductBuildVer">
    <vt:lpwstr>1033-12.2.0.13489</vt:lpwstr>
  </property>
</Properties>
</file>